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handoutMasterIdLst>
    <p:handoutMasterId r:id="rId92"/>
  </p:handoutMasterIdLst>
  <p:sldIdLst>
    <p:sldId id="256" r:id="rId2"/>
    <p:sldId id="336" r:id="rId3"/>
    <p:sldId id="325" r:id="rId4"/>
    <p:sldId id="337" r:id="rId5"/>
    <p:sldId id="329" r:id="rId6"/>
    <p:sldId id="338" r:id="rId7"/>
    <p:sldId id="279" r:id="rId8"/>
    <p:sldId id="321" r:id="rId9"/>
    <p:sldId id="306" r:id="rId10"/>
    <p:sldId id="316" r:id="rId11"/>
    <p:sldId id="297" r:id="rId12"/>
    <p:sldId id="339" r:id="rId13"/>
    <p:sldId id="282" r:id="rId14"/>
    <p:sldId id="340" r:id="rId15"/>
    <p:sldId id="341" r:id="rId16"/>
    <p:sldId id="258" r:id="rId17"/>
    <p:sldId id="276" r:id="rId18"/>
    <p:sldId id="342" r:id="rId19"/>
    <p:sldId id="312" r:id="rId20"/>
    <p:sldId id="296" r:id="rId21"/>
    <p:sldId id="343" r:id="rId22"/>
    <p:sldId id="344" r:id="rId23"/>
    <p:sldId id="294" r:id="rId24"/>
    <p:sldId id="345" r:id="rId25"/>
    <p:sldId id="346" r:id="rId26"/>
    <p:sldId id="285" r:id="rId27"/>
    <p:sldId id="347" r:id="rId28"/>
    <p:sldId id="315" r:id="rId29"/>
    <p:sldId id="348" r:id="rId30"/>
    <p:sldId id="323" r:id="rId31"/>
    <p:sldId id="349" r:id="rId32"/>
    <p:sldId id="350" r:id="rId33"/>
    <p:sldId id="292" r:id="rId34"/>
    <p:sldId id="375" r:id="rId35"/>
    <p:sldId id="313" r:id="rId36"/>
    <p:sldId id="288" r:id="rId37"/>
    <p:sldId id="351" r:id="rId38"/>
    <p:sldId id="277" r:id="rId39"/>
    <p:sldId id="289" r:id="rId40"/>
    <p:sldId id="319" r:id="rId41"/>
    <p:sldId id="291" r:id="rId42"/>
    <p:sldId id="331" r:id="rId43"/>
    <p:sldId id="333" r:id="rId44"/>
    <p:sldId id="307" r:id="rId45"/>
    <p:sldId id="293" r:id="rId46"/>
    <p:sldId id="368" r:id="rId47"/>
    <p:sldId id="369" r:id="rId48"/>
    <p:sldId id="290" r:id="rId49"/>
    <p:sldId id="370" r:id="rId50"/>
    <p:sldId id="318" r:id="rId51"/>
    <p:sldId id="354" r:id="rId52"/>
    <p:sldId id="355" r:id="rId53"/>
    <p:sldId id="311" r:id="rId54"/>
    <p:sldId id="322" r:id="rId55"/>
    <p:sldId id="356" r:id="rId56"/>
    <p:sldId id="357" r:id="rId57"/>
    <p:sldId id="284" r:id="rId58"/>
    <p:sldId id="283" r:id="rId59"/>
    <p:sldId id="326" r:id="rId60"/>
    <p:sldId id="358" r:id="rId61"/>
    <p:sldId id="359" r:id="rId62"/>
    <p:sldId id="360" r:id="rId63"/>
    <p:sldId id="309" r:id="rId64"/>
    <p:sldId id="300" r:id="rId65"/>
    <p:sldId id="361" r:id="rId66"/>
    <p:sldId id="299" r:id="rId67"/>
    <p:sldId id="352" r:id="rId68"/>
    <p:sldId id="353" r:id="rId69"/>
    <p:sldId id="273" r:id="rId70"/>
    <p:sldId id="310" r:id="rId71"/>
    <p:sldId id="362" r:id="rId72"/>
    <p:sldId id="363" r:id="rId73"/>
    <p:sldId id="308" r:id="rId74"/>
    <p:sldId id="304" r:id="rId75"/>
    <p:sldId id="364" r:id="rId76"/>
    <p:sldId id="327" r:id="rId77"/>
    <p:sldId id="365" r:id="rId78"/>
    <p:sldId id="301" r:id="rId79"/>
    <p:sldId id="328" r:id="rId80"/>
    <p:sldId id="366" r:id="rId81"/>
    <p:sldId id="367" r:id="rId82"/>
    <p:sldId id="286" r:id="rId83"/>
    <p:sldId id="372" r:id="rId84"/>
    <p:sldId id="371" r:id="rId85"/>
    <p:sldId id="280" r:id="rId86"/>
    <p:sldId id="335" r:id="rId87"/>
    <p:sldId id="373" r:id="rId88"/>
    <p:sldId id="330" r:id="rId89"/>
    <p:sldId id="374" r:id="rId90"/>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a" initials="S" lastIdx="1" clrIdx="0"/>
  <p:cmAuthor id="1" name="Owner" initials="O" lastIdx="5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14" y="-594"/>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FC1B1-CEE3-471A-98BB-4C93B4CBA39C}"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9B39D9AC-9D17-46AA-941E-D39A133EB411}">
      <dgm:prSet phldrT="[Text]" custT="1"/>
      <dgm:spPr/>
      <dgm:t>
        <a:bodyPr/>
        <a:lstStyle/>
        <a:p>
          <a:endParaRPr lang="en-US" sz="4000" dirty="0"/>
        </a:p>
      </dgm:t>
    </dgm:pt>
    <dgm:pt modelId="{F5AEFAD5-7158-4D50-9AEB-E1BD309BE310}" type="parTrans" cxnId="{FE8C8833-94A9-4F7E-B011-32B0BD2AED6E}">
      <dgm:prSet/>
      <dgm:spPr/>
      <dgm:t>
        <a:bodyPr/>
        <a:lstStyle/>
        <a:p>
          <a:endParaRPr lang="en-US"/>
        </a:p>
      </dgm:t>
    </dgm:pt>
    <dgm:pt modelId="{893FC2EB-ED79-4AE9-AF62-453650C1A5FE}" type="sibTrans" cxnId="{FE8C8833-94A9-4F7E-B011-32B0BD2AED6E}">
      <dgm:prSet/>
      <dgm:spPr/>
      <dgm:t>
        <a:bodyPr/>
        <a:lstStyle/>
        <a:p>
          <a:endParaRPr lang="en-US"/>
        </a:p>
      </dgm:t>
    </dgm:pt>
    <dgm:pt modelId="{3F4ED291-9F79-4DDD-9C22-A84828ECDE6B}">
      <dgm:prSet phldrT="[Text]"/>
      <dgm:spPr/>
      <dgm:t>
        <a:bodyPr/>
        <a:lstStyle/>
        <a:p>
          <a:r>
            <a:rPr lang="en-US" dirty="0" smtClean="0"/>
            <a:t> </a:t>
          </a:r>
          <a:endParaRPr lang="en-US" dirty="0"/>
        </a:p>
      </dgm:t>
    </dgm:pt>
    <dgm:pt modelId="{90521D25-2332-4DB9-9335-96B73AAAE371}" type="parTrans" cxnId="{DF5288A9-4984-4917-9559-0EE0F920353E}">
      <dgm:prSet/>
      <dgm:spPr/>
      <dgm:t>
        <a:bodyPr/>
        <a:lstStyle/>
        <a:p>
          <a:endParaRPr lang="en-US"/>
        </a:p>
      </dgm:t>
    </dgm:pt>
    <dgm:pt modelId="{1FE75B7C-8BEA-44B4-9646-E751A4E0E9CB}" type="sibTrans" cxnId="{DF5288A9-4984-4917-9559-0EE0F920353E}">
      <dgm:prSet/>
      <dgm:spPr/>
      <dgm:t>
        <a:bodyPr/>
        <a:lstStyle/>
        <a:p>
          <a:endParaRPr lang="en-US"/>
        </a:p>
      </dgm:t>
    </dgm:pt>
    <dgm:pt modelId="{5385E6BE-575A-4B61-9A49-79B0A582B736}">
      <dgm:prSet phldrT="[Text]"/>
      <dgm:spPr/>
      <dgm:t>
        <a:bodyPr/>
        <a:lstStyle/>
        <a:p>
          <a:r>
            <a:rPr lang="en-US" dirty="0" smtClean="0"/>
            <a:t> </a:t>
          </a:r>
          <a:endParaRPr lang="en-US" dirty="0"/>
        </a:p>
      </dgm:t>
    </dgm:pt>
    <dgm:pt modelId="{16D36220-2010-40DC-83E5-AF04C779017B}" type="parTrans" cxnId="{28473216-73CF-4E8A-AC2E-70A9A1A7D3E0}">
      <dgm:prSet/>
      <dgm:spPr/>
      <dgm:t>
        <a:bodyPr/>
        <a:lstStyle/>
        <a:p>
          <a:endParaRPr lang="en-US"/>
        </a:p>
      </dgm:t>
    </dgm:pt>
    <dgm:pt modelId="{DE359F42-7190-4F74-A3DE-F4DC55D95465}" type="sibTrans" cxnId="{28473216-73CF-4E8A-AC2E-70A9A1A7D3E0}">
      <dgm:prSet/>
      <dgm:spPr/>
      <dgm:t>
        <a:bodyPr/>
        <a:lstStyle/>
        <a:p>
          <a:endParaRPr lang="en-US"/>
        </a:p>
      </dgm:t>
    </dgm:pt>
    <dgm:pt modelId="{25761120-2D64-4945-8C2F-952926AEF5A0}" type="pres">
      <dgm:prSet presAssocID="{32BFC1B1-CEE3-471A-98BB-4C93B4CBA39C}" presName="Name0" presStyleCnt="0">
        <dgm:presLayoutVars>
          <dgm:chMax val="7"/>
          <dgm:dir/>
          <dgm:resizeHandles val="exact"/>
        </dgm:presLayoutVars>
      </dgm:prSet>
      <dgm:spPr/>
    </dgm:pt>
    <dgm:pt modelId="{8F2FF9FD-CBC1-4700-B2DB-C13F8B76218A}" type="pres">
      <dgm:prSet presAssocID="{32BFC1B1-CEE3-471A-98BB-4C93B4CBA39C}" presName="ellipse1" presStyleLbl="vennNode1" presStyleIdx="0" presStyleCnt="3">
        <dgm:presLayoutVars>
          <dgm:bulletEnabled val="1"/>
        </dgm:presLayoutVars>
      </dgm:prSet>
      <dgm:spPr/>
      <dgm:t>
        <a:bodyPr/>
        <a:lstStyle/>
        <a:p>
          <a:endParaRPr lang="en-US"/>
        </a:p>
      </dgm:t>
    </dgm:pt>
    <dgm:pt modelId="{296906FC-A5A8-47C3-BFEA-80A6799ABE6B}" type="pres">
      <dgm:prSet presAssocID="{32BFC1B1-CEE3-471A-98BB-4C93B4CBA39C}" presName="ellipse2" presStyleLbl="vennNode1" presStyleIdx="1" presStyleCnt="3" custLinFactNeighborX="-12540" custLinFactNeighborY="-27104">
        <dgm:presLayoutVars>
          <dgm:bulletEnabled val="1"/>
        </dgm:presLayoutVars>
      </dgm:prSet>
      <dgm:spPr/>
      <dgm:t>
        <a:bodyPr/>
        <a:lstStyle/>
        <a:p>
          <a:endParaRPr lang="en-US"/>
        </a:p>
      </dgm:t>
    </dgm:pt>
    <dgm:pt modelId="{FA214DB8-D0D1-41B5-9739-F16AC739BD22}" type="pres">
      <dgm:prSet presAssocID="{32BFC1B1-CEE3-471A-98BB-4C93B4CBA39C}" presName="ellipse3" presStyleLbl="vennNode1" presStyleIdx="2" presStyleCnt="3" custLinFactNeighborX="-26444" custLinFactNeighborY="-4167">
        <dgm:presLayoutVars>
          <dgm:bulletEnabled val="1"/>
        </dgm:presLayoutVars>
      </dgm:prSet>
      <dgm:spPr/>
      <dgm:t>
        <a:bodyPr/>
        <a:lstStyle/>
        <a:p>
          <a:endParaRPr lang="en-US"/>
        </a:p>
      </dgm:t>
    </dgm:pt>
  </dgm:ptLst>
  <dgm:cxnLst>
    <dgm:cxn modelId="{DF5288A9-4984-4917-9559-0EE0F920353E}" srcId="{32BFC1B1-CEE3-471A-98BB-4C93B4CBA39C}" destId="{3F4ED291-9F79-4DDD-9C22-A84828ECDE6B}" srcOrd="1" destOrd="0" parTransId="{90521D25-2332-4DB9-9335-96B73AAAE371}" sibTransId="{1FE75B7C-8BEA-44B4-9646-E751A4E0E9CB}"/>
    <dgm:cxn modelId="{FE8C8833-94A9-4F7E-B011-32B0BD2AED6E}" srcId="{32BFC1B1-CEE3-471A-98BB-4C93B4CBA39C}" destId="{9B39D9AC-9D17-46AA-941E-D39A133EB411}" srcOrd="0" destOrd="0" parTransId="{F5AEFAD5-7158-4D50-9AEB-E1BD309BE310}" sibTransId="{893FC2EB-ED79-4AE9-AF62-453650C1A5FE}"/>
    <dgm:cxn modelId="{FD3228D9-47FA-4BB5-B7BC-923C40F73B5C}" type="presOf" srcId="{3F4ED291-9F79-4DDD-9C22-A84828ECDE6B}" destId="{296906FC-A5A8-47C3-BFEA-80A6799ABE6B}" srcOrd="0" destOrd="0" presId="urn:microsoft.com/office/officeart/2005/8/layout/rings+Icon"/>
    <dgm:cxn modelId="{D02EA3CE-5238-4F4B-B5C4-E3ED151EDEFD}" type="presOf" srcId="{32BFC1B1-CEE3-471A-98BB-4C93B4CBA39C}" destId="{25761120-2D64-4945-8C2F-952926AEF5A0}" srcOrd="0" destOrd="0" presId="urn:microsoft.com/office/officeart/2005/8/layout/rings+Icon"/>
    <dgm:cxn modelId="{444C3CBC-DDEB-41BB-AA75-0100C3A1EA42}" type="presOf" srcId="{9B39D9AC-9D17-46AA-941E-D39A133EB411}" destId="{8F2FF9FD-CBC1-4700-B2DB-C13F8B76218A}" srcOrd="0" destOrd="0" presId="urn:microsoft.com/office/officeart/2005/8/layout/rings+Icon"/>
    <dgm:cxn modelId="{DAA08EAC-822F-4F7E-9C73-08DB800511B2}" type="presOf" srcId="{5385E6BE-575A-4B61-9A49-79B0A582B736}" destId="{FA214DB8-D0D1-41B5-9739-F16AC739BD22}" srcOrd="0" destOrd="0" presId="urn:microsoft.com/office/officeart/2005/8/layout/rings+Icon"/>
    <dgm:cxn modelId="{28473216-73CF-4E8A-AC2E-70A9A1A7D3E0}" srcId="{32BFC1B1-CEE3-471A-98BB-4C93B4CBA39C}" destId="{5385E6BE-575A-4B61-9A49-79B0A582B736}" srcOrd="2" destOrd="0" parTransId="{16D36220-2010-40DC-83E5-AF04C779017B}" sibTransId="{DE359F42-7190-4F74-A3DE-F4DC55D95465}"/>
    <dgm:cxn modelId="{097B57D2-81F5-4AED-832B-01A58E714F91}" type="presParOf" srcId="{25761120-2D64-4945-8C2F-952926AEF5A0}" destId="{8F2FF9FD-CBC1-4700-B2DB-C13F8B76218A}" srcOrd="0" destOrd="0" presId="urn:microsoft.com/office/officeart/2005/8/layout/rings+Icon"/>
    <dgm:cxn modelId="{4F2EF728-B2FC-4BF0-8331-95636A1B5EFB}" type="presParOf" srcId="{25761120-2D64-4945-8C2F-952926AEF5A0}" destId="{296906FC-A5A8-47C3-BFEA-80A6799ABE6B}" srcOrd="1" destOrd="0" presId="urn:microsoft.com/office/officeart/2005/8/layout/rings+Icon"/>
    <dgm:cxn modelId="{C4DFEBEF-E3B0-400D-B8F8-6D1374BDD1D9}" type="presParOf" srcId="{25761120-2D64-4945-8C2F-952926AEF5A0}" destId="{FA214DB8-D0D1-41B5-9739-F16AC739BD22}" srcOrd="2"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BFC1B1-CEE3-471A-98BB-4C93B4CBA39C}"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9B39D9AC-9D17-46AA-941E-D39A133EB411}">
      <dgm:prSet phldrT="[Text]" custT="1"/>
      <dgm:spPr/>
      <dgm:t>
        <a:bodyPr/>
        <a:lstStyle/>
        <a:p>
          <a:endParaRPr lang="en-US" sz="4000" dirty="0"/>
        </a:p>
      </dgm:t>
    </dgm:pt>
    <dgm:pt modelId="{F5AEFAD5-7158-4D50-9AEB-E1BD309BE310}" type="parTrans" cxnId="{FE8C8833-94A9-4F7E-B011-32B0BD2AED6E}">
      <dgm:prSet/>
      <dgm:spPr/>
      <dgm:t>
        <a:bodyPr/>
        <a:lstStyle/>
        <a:p>
          <a:endParaRPr lang="en-US"/>
        </a:p>
      </dgm:t>
    </dgm:pt>
    <dgm:pt modelId="{893FC2EB-ED79-4AE9-AF62-453650C1A5FE}" type="sibTrans" cxnId="{FE8C8833-94A9-4F7E-B011-32B0BD2AED6E}">
      <dgm:prSet/>
      <dgm:spPr/>
      <dgm:t>
        <a:bodyPr/>
        <a:lstStyle/>
        <a:p>
          <a:endParaRPr lang="en-US"/>
        </a:p>
      </dgm:t>
    </dgm:pt>
    <dgm:pt modelId="{3F4ED291-9F79-4DDD-9C22-A84828ECDE6B}">
      <dgm:prSet phldrT="[Text]"/>
      <dgm:spPr/>
      <dgm:t>
        <a:bodyPr/>
        <a:lstStyle/>
        <a:p>
          <a:r>
            <a:rPr lang="en-US" dirty="0" smtClean="0"/>
            <a:t> </a:t>
          </a:r>
          <a:endParaRPr lang="en-US" dirty="0"/>
        </a:p>
      </dgm:t>
    </dgm:pt>
    <dgm:pt modelId="{90521D25-2332-4DB9-9335-96B73AAAE371}" type="parTrans" cxnId="{DF5288A9-4984-4917-9559-0EE0F920353E}">
      <dgm:prSet/>
      <dgm:spPr/>
      <dgm:t>
        <a:bodyPr/>
        <a:lstStyle/>
        <a:p>
          <a:endParaRPr lang="en-US"/>
        </a:p>
      </dgm:t>
    </dgm:pt>
    <dgm:pt modelId="{1FE75B7C-8BEA-44B4-9646-E751A4E0E9CB}" type="sibTrans" cxnId="{DF5288A9-4984-4917-9559-0EE0F920353E}">
      <dgm:prSet/>
      <dgm:spPr/>
      <dgm:t>
        <a:bodyPr/>
        <a:lstStyle/>
        <a:p>
          <a:endParaRPr lang="en-US"/>
        </a:p>
      </dgm:t>
    </dgm:pt>
    <dgm:pt modelId="{5385E6BE-575A-4B61-9A49-79B0A582B736}">
      <dgm:prSet phldrT="[Text]"/>
      <dgm:spPr/>
      <dgm:t>
        <a:bodyPr/>
        <a:lstStyle/>
        <a:p>
          <a:r>
            <a:rPr lang="en-US" dirty="0" smtClean="0"/>
            <a:t> </a:t>
          </a:r>
          <a:endParaRPr lang="en-US" dirty="0"/>
        </a:p>
      </dgm:t>
    </dgm:pt>
    <dgm:pt modelId="{16D36220-2010-40DC-83E5-AF04C779017B}" type="parTrans" cxnId="{28473216-73CF-4E8A-AC2E-70A9A1A7D3E0}">
      <dgm:prSet/>
      <dgm:spPr/>
      <dgm:t>
        <a:bodyPr/>
        <a:lstStyle/>
        <a:p>
          <a:endParaRPr lang="en-US"/>
        </a:p>
      </dgm:t>
    </dgm:pt>
    <dgm:pt modelId="{DE359F42-7190-4F74-A3DE-F4DC55D95465}" type="sibTrans" cxnId="{28473216-73CF-4E8A-AC2E-70A9A1A7D3E0}">
      <dgm:prSet/>
      <dgm:spPr/>
      <dgm:t>
        <a:bodyPr/>
        <a:lstStyle/>
        <a:p>
          <a:endParaRPr lang="en-US"/>
        </a:p>
      </dgm:t>
    </dgm:pt>
    <dgm:pt modelId="{25761120-2D64-4945-8C2F-952926AEF5A0}" type="pres">
      <dgm:prSet presAssocID="{32BFC1B1-CEE3-471A-98BB-4C93B4CBA39C}" presName="Name0" presStyleCnt="0">
        <dgm:presLayoutVars>
          <dgm:chMax val="7"/>
          <dgm:dir/>
          <dgm:resizeHandles val="exact"/>
        </dgm:presLayoutVars>
      </dgm:prSet>
      <dgm:spPr/>
    </dgm:pt>
    <dgm:pt modelId="{8F2FF9FD-CBC1-4700-B2DB-C13F8B76218A}" type="pres">
      <dgm:prSet presAssocID="{32BFC1B1-CEE3-471A-98BB-4C93B4CBA39C}" presName="ellipse1" presStyleLbl="vennNode1" presStyleIdx="0" presStyleCnt="3">
        <dgm:presLayoutVars>
          <dgm:bulletEnabled val="1"/>
        </dgm:presLayoutVars>
      </dgm:prSet>
      <dgm:spPr/>
      <dgm:t>
        <a:bodyPr/>
        <a:lstStyle/>
        <a:p>
          <a:endParaRPr lang="en-US"/>
        </a:p>
      </dgm:t>
    </dgm:pt>
    <dgm:pt modelId="{296906FC-A5A8-47C3-BFEA-80A6799ABE6B}" type="pres">
      <dgm:prSet presAssocID="{32BFC1B1-CEE3-471A-98BB-4C93B4CBA39C}" presName="ellipse2" presStyleLbl="vennNode1" presStyleIdx="1" presStyleCnt="3" custLinFactNeighborX="-12540" custLinFactNeighborY="-27104">
        <dgm:presLayoutVars>
          <dgm:bulletEnabled val="1"/>
        </dgm:presLayoutVars>
      </dgm:prSet>
      <dgm:spPr/>
      <dgm:t>
        <a:bodyPr/>
        <a:lstStyle/>
        <a:p>
          <a:endParaRPr lang="en-US"/>
        </a:p>
      </dgm:t>
    </dgm:pt>
    <dgm:pt modelId="{FA214DB8-D0D1-41B5-9739-F16AC739BD22}" type="pres">
      <dgm:prSet presAssocID="{32BFC1B1-CEE3-471A-98BB-4C93B4CBA39C}" presName="ellipse3" presStyleLbl="vennNode1" presStyleIdx="2" presStyleCnt="3" custLinFactNeighborX="-26444" custLinFactNeighborY="-4167">
        <dgm:presLayoutVars>
          <dgm:bulletEnabled val="1"/>
        </dgm:presLayoutVars>
      </dgm:prSet>
      <dgm:spPr/>
      <dgm:t>
        <a:bodyPr/>
        <a:lstStyle/>
        <a:p>
          <a:endParaRPr lang="en-US"/>
        </a:p>
      </dgm:t>
    </dgm:pt>
  </dgm:ptLst>
  <dgm:cxnLst>
    <dgm:cxn modelId="{DF5288A9-4984-4917-9559-0EE0F920353E}" srcId="{32BFC1B1-CEE3-471A-98BB-4C93B4CBA39C}" destId="{3F4ED291-9F79-4DDD-9C22-A84828ECDE6B}" srcOrd="1" destOrd="0" parTransId="{90521D25-2332-4DB9-9335-96B73AAAE371}" sibTransId="{1FE75B7C-8BEA-44B4-9646-E751A4E0E9CB}"/>
    <dgm:cxn modelId="{FE8C8833-94A9-4F7E-B011-32B0BD2AED6E}" srcId="{32BFC1B1-CEE3-471A-98BB-4C93B4CBA39C}" destId="{9B39D9AC-9D17-46AA-941E-D39A133EB411}" srcOrd="0" destOrd="0" parTransId="{F5AEFAD5-7158-4D50-9AEB-E1BD309BE310}" sibTransId="{893FC2EB-ED79-4AE9-AF62-453650C1A5FE}"/>
    <dgm:cxn modelId="{0787ED8F-4F9F-4A4B-8C5F-1BA931EDA083}" type="presOf" srcId="{9B39D9AC-9D17-46AA-941E-D39A133EB411}" destId="{8F2FF9FD-CBC1-4700-B2DB-C13F8B76218A}" srcOrd="0" destOrd="0" presId="urn:microsoft.com/office/officeart/2005/8/layout/rings+Icon"/>
    <dgm:cxn modelId="{1E8BE558-72F6-457E-9467-4989BCEB5562}" type="presOf" srcId="{32BFC1B1-CEE3-471A-98BB-4C93B4CBA39C}" destId="{25761120-2D64-4945-8C2F-952926AEF5A0}" srcOrd="0" destOrd="0" presId="urn:microsoft.com/office/officeart/2005/8/layout/rings+Icon"/>
    <dgm:cxn modelId="{BF1B7353-1EA8-46FB-A2C9-82DDDC0F05ED}" type="presOf" srcId="{5385E6BE-575A-4B61-9A49-79B0A582B736}" destId="{FA214DB8-D0D1-41B5-9739-F16AC739BD22}" srcOrd="0" destOrd="0" presId="urn:microsoft.com/office/officeart/2005/8/layout/rings+Icon"/>
    <dgm:cxn modelId="{77FA99D0-6CA4-43E0-A0F3-79663E9A6175}" type="presOf" srcId="{3F4ED291-9F79-4DDD-9C22-A84828ECDE6B}" destId="{296906FC-A5A8-47C3-BFEA-80A6799ABE6B}" srcOrd="0" destOrd="0" presId="urn:microsoft.com/office/officeart/2005/8/layout/rings+Icon"/>
    <dgm:cxn modelId="{28473216-73CF-4E8A-AC2E-70A9A1A7D3E0}" srcId="{32BFC1B1-CEE3-471A-98BB-4C93B4CBA39C}" destId="{5385E6BE-575A-4B61-9A49-79B0A582B736}" srcOrd="2" destOrd="0" parTransId="{16D36220-2010-40DC-83E5-AF04C779017B}" sibTransId="{DE359F42-7190-4F74-A3DE-F4DC55D95465}"/>
    <dgm:cxn modelId="{3A740B45-6881-4F62-9A9C-1FAE7038917C}" type="presParOf" srcId="{25761120-2D64-4945-8C2F-952926AEF5A0}" destId="{8F2FF9FD-CBC1-4700-B2DB-C13F8B76218A}" srcOrd="0" destOrd="0" presId="urn:microsoft.com/office/officeart/2005/8/layout/rings+Icon"/>
    <dgm:cxn modelId="{A9534A8F-FDA0-47B3-9A80-E65DE650EFCA}" type="presParOf" srcId="{25761120-2D64-4945-8C2F-952926AEF5A0}" destId="{296906FC-A5A8-47C3-BFEA-80A6799ABE6B}" srcOrd="1" destOrd="0" presId="urn:microsoft.com/office/officeart/2005/8/layout/rings+Icon"/>
    <dgm:cxn modelId="{828B4BA2-DAEB-4CCC-B572-F8C81B3E3002}" type="presParOf" srcId="{25761120-2D64-4945-8C2F-952926AEF5A0}" destId="{FA214DB8-D0D1-41B5-9739-F16AC739BD22}" srcOrd="2"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BFC1B1-CEE3-471A-98BB-4C93B4CBA39C}"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9B39D9AC-9D17-46AA-941E-D39A133EB411}">
      <dgm:prSet phldrT="[Text]" custT="1"/>
      <dgm:spPr/>
      <dgm:t>
        <a:bodyPr/>
        <a:lstStyle/>
        <a:p>
          <a:endParaRPr lang="en-US" sz="4000" dirty="0"/>
        </a:p>
      </dgm:t>
    </dgm:pt>
    <dgm:pt modelId="{F5AEFAD5-7158-4D50-9AEB-E1BD309BE310}" type="parTrans" cxnId="{FE8C8833-94A9-4F7E-B011-32B0BD2AED6E}">
      <dgm:prSet/>
      <dgm:spPr/>
      <dgm:t>
        <a:bodyPr/>
        <a:lstStyle/>
        <a:p>
          <a:endParaRPr lang="en-US"/>
        </a:p>
      </dgm:t>
    </dgm:pt>
    <dgm:pt modelId="{893FC2EB-ED79-4AE9-AF62-453650C1A5FE}" type="sibTrans" cxnId="{FE8C8833-94A9-4F7E-B011-32B0BD2AED6E}">
      <dgm:prSet/>
      <dgm:spPr/>
      <dgm:t>
        <a:bodyPr/>
        <a:lstStyle/>
        <a:p>
          <a:endParaRPr lang="en-US"/>
        </a:p>
      </dgm:t>
    </dgm:pt>
    <dgm:pt modelId="{3F4ED291-9F79-4DDD-9C22-A84828ECDE6B}">
      <dgm:prSet phldrT="[Text]"/>
      <dgm:spPr/>
      <dgm:t>
        <a:bodyPr/>
        <a:lstStyle/>
        <a:p>
          <a:r>
            <a:rPr lang="en-US" dirty="0" smtClean="0"/>
            <a:t> </a:t>
          </a:r>
          <a:endParaRPr lang="en-US" dirty="0"/>
        </a:p>
      </dgm:t>
    </dgm:pt>
    <dgm:pt modelId="{90521D25-2332-4DB9-9335-96B73AAAE371}" type="parTrans" cxnId="{DF5288A9-4984-4917-9559-0EE0F920353E}">
      <dgm:prSet/>
      <dgm:spPr/>
      <dgm:t>
        <a:bodyPr/>
        <a:lstStyle/>
        <a:p>
          <a:endParaRPr lang="en-US"/>
        </a:p>
      </dgm:t>
    </dgm:pt>
    <dgm:pt modelId="{1FE75B7C-8BEA-44B4-9646-E751A4E0E9CB}" type="sibTrans" cxnId="{DF5288A9-4984-4917-9559-0EE0F920353E}">
      <dgm:prSet/>
      <dgm:spPr/>
      <dgm:t>
        <a:bodyPr/>
        <a:lstStyle/>
        <a:p>
          <a:endParaRPr lang="en-US"/>
        </a:p>
      </dgm:t>
    </dgm:pt>
    <dgm:pt modelId="{5385E6BE-575A-4B61-9A49-79B0A582B736}">
      <dgm:prSet phldrT="[Text]"/>
      <dgm:spPr/>
      <dgm:t>
        <a:bodyPr/>
        <a:lstStyle/>
        <a:p>
          <a:r>
            <a:rPr lang="en-US" dirty="0" smtClean="0"/>
            <a:t> </a:t>
          </a:r>
          <a:endParaRPr lang="en-US" dirty="0"/>
        </a:p>
      </dgm:t>
    </dgm:pt>
    <dgm:pt modelId="{16D36220-2010-40DC-83E5-AF04C779017B}" type="parTrans" cxnId="{28473216-73CF-4E8A-AC2E-70A9A1A7D3E0}">
      <dgm:prSet/>
      <dgm:spPr/>
      <dgm:t>
        <a:bodyPr/>
        <a:lstStyle/>
        <a:p>
          <a:endParaRPr lang="en-US"/>
        </a:p>
      </dgm:t>
    </dgm:pt>
    <dgm:pt modelId="{DE359F42-7190-4F74-A3DE-F4DC55D95465}" type="sibTrans" cxnId="{28473216-73CF-4E8A-AC2E-70A9A1A7D3E0}">
      <dgm:prSet/>
      <dgm:spPr/>
      <dgm:t>
        <a:bodyPr/>
        <a:lstStyle/>
        <a:p>
          <a:endParaRPr lang="en-US"/>
        </a:p>
      </dgm:t>
    </dgm:pt>
    <dgm:pt modelId="{25761120-2D64-4945-8C2F-952926AEF5A0}" type="pres">
      <dgm:prSet presAssocID="{32BFC1B1-CEE3-471A-98BB-4C93B4CBA39C}" presName="Name0" presStyleCnt="0">
        <dgm:presLayoutVars>
          <dgm:chMax val="7"/>
          <dgm:dir/>
          <dgm:resizeHandles val="exact"/>
        </dgm:presLayoutVars>
      </dgm:prSet>
      <dgm:spPr/>
    </dgm:pt>
    <dgm:pt modelId="{8F2FF9FD-CBC1-4700-B2DB-C13F8B76218A}" type="pres">
      <dgm:prSet presAssocID="{32BFC1B1-CEE3-471A-98BB-4C93B4CBA39C}" presName="ellipse1" presStyleLbl="vennNode1" presStyleIdx="0" presStyleCnt="3">
        <dgm:presLayoutVars>
          <dgm:bulletEnabled val="1"/>
        </dgm:presLayoutVars>
      </dgm:prSet>
      <dgm:spPr/>
      <dgm:t>
        <a:bodyPr/>
        <a:lstStyle/>
        <a:p>
          <a:endParaRPr lang="en-US"/>
        </a:p>
      </dgm:t>
    </dgm:pt>
    <dgm:pt modelId="{296906FC-A5A8-47C3-BFEA-80A6799ABE6B}" type="pres">
      <dgm:prSet presAssocID="{32BFC1B1-CEE3-471A-98BB-4C93B4CBA39C}" presName="ellipse2" presStyleLbl="vennNode1" presStyleIdx="1" presStyleCnt="3" custLinFactNeighborX="-12540" custLinFactNeighborY="-27104">
        <dgm:presLayoutVars>
          <dgm:bulletEnabled val="1"/>
        </dgm:presLayoutVars>
      </dgm:prSet>
      <dgm:spPr/>
      <dgm:t>
        <a:bodyPr/>
        <a:lstStyle/>
        <a:p>
          <a:endParaRPr lang="en-US"/>
        </a:p>
      </dgm:t>
    </dgm:pt>
    <dgm:pt modelId="{FA214DB8-D0D1-41B5-9739-F16AC739BD22}" type="pres">
      <dgm:prSet presAssocID="{32BFC1B1-CEE3-471A-98BB-4C93B4CBA39C}" presName="ellipse3" presStyleLbl="vennNode1" presStyleIdx="2" presStyleCnt="3" custLinFactNeighborX="-26444" custLinFactNeighborY="-4167">
        <dgm:presLayoutVars>
          <dgm:bulletEnabled val="1"/>
        </dgm:presLayoutVars>
      </dgm:prSet>
      <dgm:spPr/>
      <dgm:t>
        <a:bodyPr/>
        <a:lstStyle/>
        <a:p>
          <a:endParaRPr lang="en-US"/>
        </a:p>
      </dgm:t>
    </dgm:pt>
  </dgm:ptLst>
  <dgm:cxnLst>
    <dgm:cxn modelId="{DF5288A9-4984-4917-9559-0EE0F920353E}" srcId="{32BFC1B1-CEE3-471A-98BB-4C93B4CBA39C}" destId="{3F4ED291-9F79-4DDD-9C22-A84828ECDE6B}" srcOrd="1" destOrd="0" parTransId="{90521D25-2332-4DB9-9335-96B73AAAE371}" sibTransId="{1FE75B7C-8BEA-44B4-9646-E751A4E0E9CB}"/>
    <dgm:cxn modelId="{FE8C8833-94A9-4F7E-B011-32B0BD2AED6E}" srcId="{32BFC1B1-CEE3-471A-98BB-4C93B4CBA39C}" destId="{9B39D9AC-9D17-46AA-941E-D39A133EB411}" srcOrd="0" destOrd="0" parTransId="{F5AEFAD5-7158-4D50-9AEB-E1BD309BE310}" sibTransId="{893FC2EB-ED79-4AE9-AF62-453650C1A5FE}"/>
    <dgm:cxn modelId="{178FF303-FAAF-40A8-8746-7A7CD3ABB126}" type="presOf" srcId="{32BFC1B1-CEE3-471A-98BB-4C93B4CBA39C}" destId="{25761120-2D64-4945-8C2F-952926AEF5A0}" srcOrd="0" destOrd="0" presId="urn:microsoft.com/office/officeart/2005/8/layout/rings+Icon"/>
    <dgm:cxn modelId="{F0659253-176F-43A1-BA76-B080D24EA2D8}" type="presOf" srcId="{9B39D9AC-9D17-46AA-941E-D39A133EB411}" destId="{8F2FF9FD-CBC1-4700-B2DB-C13F8B76218A}" srcOrd="0" destOrd="0" presId="urn:microsoft.com/office/officeart/2005/8/layout/rings+Icon"/>
    <dgm:cxn modelId="{28473216-73CF-4E8A-AC2E-70A9A1A7D3E0}" srcId="{32BFC1B1-CEE3-471A-98BB-4C93B4CBA39C}" destId="{5385E6BE-575A-4B61-9A49-79B0A582B736}" srcOrd="2" destOrd="0" parTransId="{16D36220-2010-40DC-83E5-AF04C779017B}" sibTransId="{DE359F42-7190-4F74-A3DE-F4DC55D95465}"/>
    <dgm:cxn modelId="{C6B6781C-4F7A-4A69-94F3-0FDE6186D9EB}" type="presOf" srcId="{5385E6BE-575A-4B61-9A49-79B0A582B736}" destId="{FA214DB8-D0D1-41B5-9739-F16AC739BD22}" srcOrd="0" destOrd="0" presId="urn:microsoft.com/office/officeart/2005/8/layout/rings+Icon"/>
    <dgm:cxn modelId="{C42BE536-C512-4B35-B2F7-52EDDFA6B7E3}" type="presOf" srcId="{3F4ED291-9F79-4DDD-9C22-A84828ECDE6B}" destId="{296906FC-A5A8-47C3-BFEA-80A6799ABE6B}" srcOrd="0" destOrd="0" presId="urn:microsoft.com/office/officeart/2005/8/layout/rings+Icon"/>
    <dgm:cxn modelId="{B07AD91F-A528-4485-B304-3DDF1B4BE2F9}" type="presParOf" srcId="{25761120-2D64-4945-8C2F-952926AEF5A0}" destId="{8F2FF9FD-CBC1-4700-B2DB-C13F8B76218A}" srcOrd="0" destOrd="0" presId="urn:microsoft.com/office/officeart/2005/8/layout/rings+Icon"/>
    <dgm:cxn modelId="{6C649797-D932-4468-AB13-7C8DC736A6C6}" type="presParOf" srcId="{25761120-2D64-4945-8C2F-952926AEF5A0}" destId="{296906FC-A5A8-47C3-BFEA-80A6799ABE6B}" srcOrd="1" destOrd="0" presId="urn:microsoft.com/office/officeart/2005/8/layout/rings+Icon"/>
    <dgm:cxn modelId="{B4F2D3C1-1496-47A8-84F9-7D209543F45F}" type="presParOf" srcId="{25761120-2D64-4945-8C2F-952926AEF5A0}" destId="{FA214DB8-D0D1-41B5-9739-F16AC739BD22}" srcOrd="2"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FF9FD-CBC1-4700-B2DB-C13F8B76218A}">
      <dsp:nvSpPr>
        <dsp:cNvPr id="0" name=""/>
        <dsp:cNvSpPr/>
      </dsp:nvSpPr>
      <dsp:spPr>
        <a:xfrm>
          <a:off x="574852" y="0"/>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kern="1200" dirty="0"/>
        </a:p>
      </dsp:txBody>
      <dsp:txXfrm>
        <a:off x="931893" y="357036"/>
        <a:ext cx="1723946" cy="1723921"/>
      </dsp:txXfrm>
    </dsp:sp>
    <dsp:sp modelId="{296906FC-A5A8-47C3-BFEA-80A6799ABE6B}">
      <dsp:nvSpPr>
        <dsp:cNvPr id="0" name=""/>
        <dsp:cNvSpPr/>
      </dsp:nvSpPr>
      <dsp:spPr>
        <a:xfrm>
          <a:off x="1523998" y="965212"/>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1881039" y="1322248"/>
        <a:ext cx="1723946" cy="1723921"/>
      </dsp:txXfrm>
    </dsp:sp>
    <dsp:sp modelId="{FA214DB8-D0D1-41B5-9739-F16AC739BD22}">
      <dsp:nvSpPr>
        <dsp:cNvPr id="0" name=""/>
        <dsp:cNvSpPr/>
      </dsp:nvSpPr>
      <dsp:spPr>
        <a:xfrm>
          <a:off x="2438406" y="0"/>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795447" y="357036"/>
        <a:ext cx="1723946" cy="1723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FF9FD-CBC1-4700-B2DB-C13F8B76218A}">
      <dsp:nvSpPr>
        <dsp:cNvPr id="0" name=""/>
        <dsp:cNvSpPr/>
      </dsp:nvSpPr>
      <dsp:spPr>
        <a:xfrm>
          <a:off x="574852" y="0"/>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kern="1200" dirty="0"/>
        </a:p>
      </dsp:txBody>
      <dsp:txXfrm>
        <a:off x="931893" y="357036"/>
        <a:ext cx="1723946" cy="1723921"/>
      </dsp:txXfrm>
    </dsp:sp>
    <dsp:sp modelId="{296906FC-A5A8-47C3-BFEA-80A6799ABE6B}">
      <dsp:nvSpPr>
        <dsp:cNvPr id="0" name=""/>
        <dsp:cNvSpPr/>
      </dsp:nvSpPr>
      <dsp:spPr>
        <a:xfrm>
          <a:off x="1523998" y="965212"/>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1881039" y="1322248"/>
        <a:ext cx="1723946" cy="1723921"/>
      </dsp:txXfrm>
    </dsp:sp>
    <dsp:sp modelId="{FA214DB8-D0D1-41B5-9739-F16AC739BD22}">
      <dsp:nvSpPr>
        <dsp:cNvPr id="0" name=""/>
        <dsp:cNvSpPr/>
      </dsp:nvSpPr>
      <dsp:spPr>
        <a:xfrm>
          <a:off x="2438406" y="0"/>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795447" y="357036"/>
        <a:ext cx="1723946" cy="1723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FF9FD-CBC1-4700-B2DB-C13F8B76218A}">
      <dsp:nvSpPr>
        <dsp:cNvPr id="0" name=""/>
        <dsp:cNvSpPr/>
      </dsp:nvSpPr>
      <dsp:spPr>
        <a:xfrm>
          <a:off x="574852" y="0"/>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kern="1200" dirty="0"/>
        </a:p>
      </dsp:txBody>
      <dsp:txXfrm>
        <a:off x="931893" y="357036"/>
        <a:ext cx="1723946" cy="1723921"/>
      </dsp:txXfrm>
    </dsp:sp>
    <dsp:sp modelId="{296906FC-A5A8-47C3-BFEA-80A6799ABE6B}">
      <dsp:nvSpPr>
        <dsp:cNvPr id="0" name=""/>
        <dsp:cNvSpPr/>
      </dsp:nvSpPr>
      <dsp:spPr>
        <a:xfrm>
          <a:off x="1523998" y="965212"/>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1881039" y="1322248"/>
        <a:ext cx="1723946" cy="1723921"/>
      </dsp:txXfrm>
    </dsp:sp>
    <dsp:sp modelId="{FA214DB8-D0D1-41B5-9739-F16AC739BD22}">
      <dsp:nvSpPr>
        <dsp:cNvPr id="0" name=""/>
        <dsp:cNvSpPr/>
      </dsp:nvSpPr>
      <dsp:spPr>
        <a:xfrm>
          <a:off x="2438406" y="0"/>
          <a:ext cx="2438028" cy="24379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795447" y="357036"/>
        <a:ext cx="1723946" cy="1723921"/>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74B223EB-E263-4950-B375-28D89BE1436B}" type="datetimeFigureOut">
              <a:rPr lang="en-US" smtClean="0"/>
              <a:t>8/29/2015</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4F31D2A2-C800-416D-B085-5B89B5C10B6F}" type="slidenum">
              <a:rPr lang="en-US" smtClean="0"/>
              <a:t>‹#›</a:t>
            </a:fld>
            <a:endParaRPr lang="en-US"/>
          </a:p>
        </p:txBody>
      </p:sp>
    </p:spTree>
    <p:extLst>
      <p:ext uri="{BB962C8B-B14F-4D97-AF65-F5344CB8AC3E}">
        <p14:creationId xmlns:p14="http://schemas.microsoft.com/office/powerpoint/2010/main" val="3136655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AEEC92FF-794E-4271-BA74-ED4E4A1350BB}" type="datetimeFigureOut">
              <a:rPr lang="en-US" smtClean="0"/>
              <a:t>8/29/2015</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337F29DC-AEDF-4804-A363-8FAF57761BC3}" type="slidenum">
              <a:rPr lang="en-US" smtClean="0"/>
              <a:t>‹#›</a:t>
            </a:fld>
            <a:endParaRPr lang="en-US"/>
          </a:p>
        </p:txBody>
      </p:sp>
    </p:spTree>
    <p:extLst>
      <p:ext uri="{BB962C8B-B14F-4D97-AF65-F5344CB8AC3E}">
        <p14:creationId xmlns:p14="http://schemas.microsoft.com/office/powerpoint/2010/main" val="365929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15</a:t>
            </a:fld>
            <a:endParaRPr lang="en-US"/>
          </a:p>
        </p:txBody>
      </p:sp>
    </p:spTree>
    <p:extLst>
      <p:ext uri="{BB962C8B-B14F-4D97-AF65-F5344CB8AC3E}">
        <p14:creationId xmlns:p14="http://schemas.microsoft.com/office/powerpoint/2010/main" val="120879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16</a:t>
            </a:fld>
            <a:endParaRPr lang="en-US"/>
          </a:p>
        </p:txBody>
      </p:sp>
    </p:spTree>
    <p:extLst>
      <p:ext uri="{BB962C8B-B14F-4D97-AF65-F5344CB8AC3E}">
        <p14:creationId xmlns:p14="http://schemas.microsoft.com/office/powerpoint/2010/main" val="120879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87</a:t>
            </a:fld>
            <a:endParaRPr lang="en-US"/>
          </a:p>
        </p:txBody>
      </p:sp>
    </p:spTree>
    <p:extLst>
      <p:ext uri="{BB962C8B-B14F-4D97-AF65-F5344CB8AC3E}">
        <p14:creationId xmlns:p14="http://schemas.microsoft.com/office/powerpoint/2010/main" val="346877373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88</a:t>
            </a:fld>
            <a:endParaRPr lang="en-US"/>
          </a:p>
        </p:txBody>
      </p:sp>
    </p:spTree>
    <p:extLst>
      <p:ext uri="{BB962C8B-B14F-4D97-AF65-F5344CB8AC3E}">
        <p14:creationId xmlns:p14="http://schemas.microsoft.com/office/powerpoint/2010/main" val="346877373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89</a:t>
            </a:fld>
            <a:endParaRPr lang="en-US"/>
          </a:p>
        </p:txBody>
      </p:sp>
    </p:spTree>
    <p:extLst>
      <p:ext uri="{BB962C8B-B14F-4D97-AF65-F5344CB8AC3E}">
        <p14:creationId xmlns:p14="http://schemas.microsoft.com/office/powerpoint/2010/main" val="3468773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10</a:t>
            </a:fld>
            <a:endParaRPr lang="en-US"/>
          </a:p>
        </p:txBody>
      </p:sp>
    </p:spTree>
    <p:extLst>
      <p:ext uri="{BB962C8B-B14F-4D97-AF65-F5344CB8AC3E}">
        <p14:creationId xmlns:p14="http://schemas.microsoft.com/office/powerpoint/2010/main" val="114551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2423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43049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30011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9412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C4697-9A55-45E1-B2B2-6E79EE65BB6F}"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195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C4697-9A55-45E1-B2B2-6E79EE65BB6F}"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5376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C4697-9A55-45E1-B2B2-6E79EE65BB6F}"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94144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C4697-9A55-45E1-B2B2-6E79EE65BB6F}"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459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C4697-9A55-45E1-B2B2-6E79EE65BB6F}"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2190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69447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7642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C4697-9A55-45E1-B2B2-6E79EE65BB6F}" type="datetimeFigureOut">
              <a:rPr lang="en-US" smtClean="0"/>
              <a:t>8/29/2015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61934-A238-4888-A2EE-4CA22DE2A503}" type="slidenum">
              <a:rPr lang="en-US" smtClean="0"/>
              <a:t>‹#›</a:t>
            </a:fld>
            <a:endParaRPr lang="en-US"/>
          </a:p>
        </p:txBody>
      </p:sp>
    </p:spTree>
    <p:extLst>
      <p:ext uri="{BB962C8B-B14F-4D97-AF65-F5344CB8AC3E}">
        <p14:creationId xmlns:p14="http://schemas.microsoft.com/office/powerpoint/2010/main" val="355880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5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57.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58.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a:bodyPr>
          <a:lstStyle/>
          <a:p>
            <a:r>
              <a:rPr lang="en-US" sz="8800" dirty="0" smtClean="0"/>
              <a:t>Problem Solving</a:t>
            </a:r>
            <a:endParaRPr lang="en-US" sz="8800" dirty="0"/>
          </a:p>
        </p:txBody>
      </p:sp>
      <p:pic>
        <p:nvPicPr>
          <p:cNvPr id="10" name="Picture 9"/>
          <p:cNvPicPr>
            <a:picLocks noChangeAspect="1"/>
          </p:cNvPicPr>
          <p:nvPr/>
        </p:nvPicPr>
        <p:blipFill rotWithShape="1">
          <a:blip r:embed="rId2" cstate="print">
            <a:clrChange>
              <a:clrFrom>
                <a:srgbClr val="FFFFFD"/>
              </a:clrFrom>
              <a:clrTo>
                <a:srgbClr val="FFFFFD">
                  <a:alpha val="0"/>
                </a:srgbClr>
              </a:clrTo>
            </a:clrChange>
            <a:extLst>
              <a:ext uri="{28A0092B-C50C-407E-A947-70E740481C1C}">
                <a14:useLocalDpi xmlns:a14="http://schemas.microsoft.com/office/drawing/2010/main" val="0"/>
              </a:ext>
            </a:extLst>
          </a:blip>
          <a:srcRect l="5152" t="11345" r="4545" b="14139"/>
          <a:stretch/>
        </p:blipFill>
        <p:spPr>
          <a:xfrm>
            <a:off x="34636" y="5638800"/>
            <a:ext cx="4128656" cy="1108364"/>
          </a:xfrm>
          <a:prstGeom prst="rect">
            <a:avLst/>
          </a:prstGeom>
        </p:spPr>
      </p:pic>
      <p:pic>
        <p:nvPicPr>
          <p:cNvPr id="3076" name="Picture 4" descr="C:\Users\Owner\AppData\Local\Microsoft\Windows\Temporary Internet Files\Content.IE5\S3GKOQMU\MP900442176[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381000"/>
            <a:ext cx="9144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1099434">
            <a:off x="5585251" y="2678654"/>
            <a:ext cx="811441" cy="523220"/>
          </a:xfrm>
          <a:prstGeom prst="rect">
            <a:avLst/>
          </a:prstGeom>
          <a:noFill/>
        </p:spPr>
        <p:txBody>
          <a:bodyPr wrap="none" rtlCol="0">
            <a:spAutoFit/>
          </a:bodyPr>
          <a:lstStyle/>
          <a:p>
            <a:r>
              <a:rPr lang="en-US" sz="2800" b="1" dirty="0" smtClean="0"/>
              <a:t>= 64</a:t>
            </a:r>
            <a:endParaRPr lang="en-US" sz="2800" b="1" dirty="0"/>
          </a:p>
        </p:txBody>
      </p:sp>
      <p:sp>
        <p:nvSpPr>
          <p:cNvPr id="11" name="TextBox 10"/>
          <p:cNvSpPr txBox="1"/>
          <p:nvPr/>
        </p:nvSpPr>
        <p:spPr>
          <a:xfrm rot="21264856">
            <a:off x="2850124" y="3004463"/>
            <a:ext cx="947695" cy="523220"/>
          </a:xfrm>
          <a:prstGeom prst="rect">
            <a:avLst/>
          </a:prstGeom>
          <a:noFill/>
        </p:spPr>
        <p:txBody>
          <a:bodyPr wrap="none" rtlCol="0">
            <a:spAutoFit/>
          </a:bodyPr>
          <a:lstStyle/>
          <a:p>
            <a:r>
              <a:rPr lang="en-US" sz="2800" b="1" dirty="0"/>
              <a:t>A + B</a:t>
            </a:r>
          </a:p>
        </p:txBody>
      </p:sp>
    </p:spTree>
    <p:extLst>
      <p:ext uri="{BB962C8B-B14F-4D97-AF65-F5344CB8AC3E}">
        <p14:creationId xmlns:p14="http://schemas.microsoft.com/office/powerpoint/2010/main" val="16513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Jesse wants to make a pot of </a:t>
            </a:r>
            <a:r>
              <a:rPr lang="en-US" sz="4000" b="1" dirty="0" smtClean="0">
                <a:solidFill>
                  <a:schemeClr val="tx1"/>
                </a:solidFill>
              </a:rPr>
              <a:t>broccoli soup </a:t>
            </a:r>
            <a:r>
              <a:rPr lang="en-US" sz="4000" b="1" dirty="0">
                <a:solidFill>
                  <a:schemeClr val="tx1"/>
                </a:solidFill>
              </a:rPr>
              <a:t>that </a:t>
            </a:r>
            <a:r>
              <a:rPr lang="en-US" sz="4000" b="1" dirty="0" smtClean="0">
                <a:solidFill>
                  <a:schemeClr val="tx1"/>
                </a:solidFill>
              </a:rPr>
              <a:t>serves </a:t>
            </a:r>
            <a:r>
              <a:rPr lang="en-US" sz="4000" b="1" dirty="0">
                <a:solidFill>
                  <a:schemeClr val="tx1"/>
                </a:solidFill>
              </a:rPr>
              <a:t>eight bowls. To </a:t>
            </a:r>
            <a:r>
              <a:rPr lang="en-US" sz="4000" b="1" dirty="0" smtClean="0">
                <a:solidFill>
                  <a:schemeClr val="tx1"/>
                </a:solidFill>
              </a:rPr>
              <a:t>make two bowls, she </a:t>
            </a:r>
            <a:r>
              <a:rPr lang="en-US" sz="4000" b="1" dirty="0">
                <a:solidFill>
                  <a:schemeClr val="tx1"/>
                </a:solidFill>
              </a:rPr>
              <a:t>needs two </a:t>
            </a:r>
            <a:r>
              <a:rPr lang="en-US" sz="4000" b="1" dirty="0" smtClean="0">
                <a:solidFill>
                  <a:schemeClr val="tx1"/>
                </a:solidFill>
              </a:rPr>
              <a:t>cups of broccoli, 1 </a:t>
            </a:r>
            <a:r>
              <a:rPr lang="en-US" sz="4000" b="1" dirty="0">
                <a:solidFill>
                  <a:schemeClr val="tx1"/>
                </a:solidFill>
              </a:rPr>
              <a:t>½</a:t>
            </a:r>
            <a:r>
              <a:rPr lang="en-US" sz="4000" b="1" dirty="0" smtClean="0">
                <a:solidFill>
                  <a:schemeClr val="tx1"/>
                </a:solidFill>
              </a:rPr>
              <a:t> </a:t>
            </a:r>
            <a:r>
              <a:rPr lang="en-US" sz="4000" b="1" dirty="0">
                <a:solidFill>
                  <a:schemeClr val="tx1"/>
                </a:solidFill>
              </a:rPr>
              <a:t>cups of milk, and </a:t>
            </a:r>
            <a:r>
              <a:rPr lang="en-US" sz="4000" b="1" dirty="0" smtClean="0">
                <a:solidFill>
                  <a:schemeClr val="tx1"/>
                </a:solidFill>
              </a:rPr>
              <a:t>½ teaspoon </a:t>
            </a:r>
            <a:r>
              <a:rPr lang="en-US" sz="4000" b="1" dirty="0">
                <a:solidFill>
                  <a:schemeClr val="tx1"/>
                </a:solidFill>
              </a:rPr>
              <a:t>salt. How much </a:t>
            </a:r>
            <a:r>
              <a:rPr lang="en-US" sz="4000" b="1" dirty="0" smtClean="0">
                <a:solidFill>
                  <a:schemeClr val="tx1"/>
                </a:solidFill>
              </a:rPr>
              <a:t>milk will she need to make the eight bowls of soup in the pot?</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 cups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6512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084820" y="2625146"/>
            <a:ext cx="258580" cy="564368"/>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How many right angles are in this diagram of a house?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19</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pSp>
        <p:nvGrpSpPr>
          <p:cNvPr id="4" name="Group 3"/>
          <p:cNvGrpSpPr/>
          <p:nvPr/>
        </p:nvGrpSpPr>
        <p:grpSpPr>
          <a:xfrm>
            <a:off x="4085179" y="2438400"/>
            <a:ext cx="1706021" cy="1752600"/>
            <a:chOff x="4085179" y="2438400"/>
            <a:chExt cx="919655" cy="1600200"/>
          </a:xfrm>
        </p:grpSpPr>
        <p:sp>
          <p:nvSpPr>
            <p:cNvPr id="2" name="Rectangle 1"/>
            <p:cNvSpPr/>
            <p:nvPr/>
          </p:nvSpPr>
          <p:spPr>
            <a:xfrm>
              <a:off x="4090434" y="3124200"/>
              <a:ext cx="914400" cy="9144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a:off x="4085179" y="2438400"/>
              <a:ext cx="919655" cy="685800"/>
            </a:xfrm>
            <a:prstGeom prst="triangl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343400" y="3429000"/>
            <a:ext cx="304800" cy="261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81600" y="3450771"/>
            <a:ext cx="304800" cy="261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779817" y="3782222"/>
            <a:ext cx="286407"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521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How many right angles are in this diagram of a house?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25</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cxnSp>
        <p:nvCxnSpPr>
          <p:cNvPr id="18" name="Straight Connector 17"/>
          <p:cNvCxnSpPr/>
          <p:nvPr/>
        </p:nvCxnSpPr>
        <p:spPr>
          <a:xfrm>
            <a:off x="4722070" y="1752600"/>
            <a:ext cx="1215794" cy="914400"/>
          </a:xfrm>
          <a:prstGeom prst="line">
            <a:avLst/>
          </a:prstGeom>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575664" y="1752600"/>
            <a:ext cx="2362200" cy="3352800"/>
            <a:chOff x="3575664" y="1752600"/>
            <a:chExt cx="2362200" cy="3352800"/>
          </a:xfrm>
        </p:grpSpPr>
        <p:grpSp>
          <p:nvGrpSpPr>
            <p:cNvPr id="15" name="Group 14"/>
            <p:cNvGrpSpPr/>
            <p:nvPr/>
          </p:nvGrpSpPr>
          <p:grpSpPr>
            <a:xfrm>
              <a:off x="3575664" y="2667000"/>
              <a:ext cx="2362200" cy="2438400"/>
              <a:chOff x="3670260" y="2492828"/>
              <a:chExt cx="2362200" cy="2438400"/>
            </a:xfrm>
          </p:grpSpPr>
          <p:sp>
            <p:nvSpPr>
              <p:cNvPr id="11" name="Rectangle 10"/>
              <p:cNvSpPr/>
              <p:nvPr/>
            </p:nvSpPr>
            <p:spPr>
              <a:xfrm>
                <a:off x="4756764" y="4339742"/>
                <a:ext cx="258580" cy="564368"/>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3429000"/>
                <a:ext cx="304800" cy="261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81600" y="3450771"/>
                <a:ext cx="304800" cy="261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43400" y="3189514"/>
                <a:ext cx="304800" cy="261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181600" y="3189514"/>
                <a:ext cx="304800" cy="261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70260" y="2492828"/>
                <a:ext cx="2362200" cy="2438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p:cNvCxnSpPr/>
            <p:nvPr/>
          </p:nvCxnSpPr>
          <p:spPr>
            <a:xfrm flipV="1">
              <a:off x="3575664" y="1752600"/>
              <a:ext cx="1215794" cy="914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91458" y="1752600"/>
              <a:ext cx="1146406" cy="914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894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4572000"/>
          </a:xfrm>
        </p:spPr>
        <p:txBody>
          <a:bodyPr>
            <a:noAutofit/>
          </a:bodyPr>
          <a:lstStyle/>
          <a:p>
            <a:pPr algn="l"/>
            <a:r>
              <a:rPr lang="en-US" sz="4000" b="1" dirty="0">
                <a:solidFill>
                  <a:schemeClr val="tx1"/>
                </a:solidFill>
              </a:rPr>
              <a:t>There are </a:t>
            </a:r>
            <a:r>
              <a:rPr lang="en-US" sz="4000" b="1" dirty="0" smtClean="0">
                <a:solidFill>
                  <a:schemeClr val="tx1"/>
                </a:solidFill>
              </a:rPr>
              <a:t>81 </a:t>
            </a:r>
            <a:r>
              <a:rPr lang="en-US" sz="4000" b="1" dirty="0">
                <a:solidFill>
                  <a:schemeClr val="tx1"/>
                </a:solidFill>
              </a:rPr>
              <a:t>french fries in a large</a:t>
            </a:r>
          </a:p>
          <a:p>
            <a:pPr algn="l"/>
            <a:r>
              <a:rPr lang="en-US" sz="4000" b="1" dirty="0">
                <a:solidFill>
                  <a:schemeClr val="tx1"/>
                </a:solidFill>
              </a:rPr>
              <a:t>order of fries. A small order of fries is </a:t>
            </a:r>
            <a:r>
              <a:rPr lang="en-US" sz="4000" b="1" dirty="0" smtClean="0">
                <a:solidFill>
                  <a:schemeClr val="tx1"/>
                </a:solidFill>
              </a:rPr>
              <a:t>one-third the </a:t>
            </a:r>
            <a:r>
              <a:rPr lang="en-US" sz="4000" b="1" dirty="0">
                <a:solidFill>
                  <a:schemeClr val="tx1"/>
                </a:solidFill>
              </a:rPr>
              <a:t>size of a large order of fries. </a:t>
            </a:r>
            <a:r>
              <a:rPr lang="en-US" sz="4000" b="1" dirty="0" smtClean="0">
                <a:solidFill>
                  <a:schemeClr val="tx1"/>
                </a:solidFill>
              </a:rPr>
              <a:t>How many more fries are you getting in a large order compared to the small order?</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54</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3167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4572000"/>
          </a:xfrm>
        </p:spPr>
        <p:txBody>
          <a:bodyPr>
            <a:noAutofit/>
          </a:bodyPr>
          <a:lstStyle/>
          <a:p>
            <a:pPr algn="l"/>
            <a:r>
              <a:rPr lang="en-US" sz="4000" b="1" dirty="0">
                <a:solidFill>
                  <a:schemeClr val="tx1"/>
                </a:solidFill>
              </a:rPr>
              <a:t>There are </a:t>
            </a:r>
            <a:r>
              <a:rPr lang="en-US" sz="4000" b="1" dirty="0" smtClean="0">
                <a:solidFill>
                  <a:schemeClr val="tx1"/>
                </a:solidFill>
              </a:rPr>
              <a:t>64 ounces of shampoo in </a:t>
            </a:r>
            <a:r>
              <a:rPr lang="en-US" sz="4000" b="1" dirty="0">
                <a:solidFill>
                  <a:schemeClr val="tx1"/>
                </a:solidFill>
              </a:rPr>
              <a:t>a </a:t>
            </a:r>
            <a:r>
              <a:rPr lang="en-US" sz="4000" b="1" dirty="0" smtClean="0">
                <a:solidFill>
                  <a:schemeClr val="tx1"/>
                </a:solidFill>
              </a:rPr>
              <a:t>large bottle. </a:t>
            </a:r>
            <a:r>
              <a:rPr lang="en-US" sz="4000" b="1" dirty="0">
                <a:solidFill>
                  <a:schemeClr val="tx1"/>
                </a:solidFill>
              </a:rPr>
              <a:t>A small </a:t>
            </a:r>
            <a:r>
              <a:rPr lang="en-US" sz="4000" b="1" dirty="0" smtClean="0">
                <a:solidFill>
                  <a:schemeClr val="tx1"/>
                </a:solidFill>
              </a:rPr>
              <a:t>bottle is one-fourth the </a:t>
            </a:r>
            <a:r>
              <a:rPr lang="en-US" sz="4000" b="1" dirty="0">
                <a:solidFill>
                  <a:schemeClr val="tx1"/>
                </a:solidFill>
              </a:rPr>
              <a:t>size of a large </a:t>
            </a:r>
            <a:r>
              <a:rPr lang="en-US" sz="4000" b="1" dirty="0" smtClean="0">
                <a:solidFill>
                  <a:schemeClr val="tx1"/>
                </a:solidFill>
              </a:rPr>
              <a:t>bottle. How many more ounces are you getting in a large bottle compared to the small bottle?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48</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40568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85800" y="381000"/>
            <a:ext cx="7696200" cy="4572000"/>
          </a:xfrm>
        </p:spPr>
        <p:txBody>
          <a:bodyPr>
            <a:noAutofit/>
          </a:bodyPr>
          <a:lstStyle/>
          <a:p>
            <a:pPr algn="l"/>
            <a:r>
              <a:rPr lang="en-US" sz="2800" b="1" dirty="0" smtClean="0">
                <a:solidFill>
                  <a:schemeClr val="tx1"/>
                </a:solidFill>
              </a:rPr>
              <a:t>How </a:t>
            </a:r>
            <a:r>
              <a:rPr lang="en-US" sz="2800" b="1" dirty="0">
                <a:solidFill>
                  <a:schemeClr val="tx1"/>
                </a:solidFill>
              </a:rPr>
              <a:t>many </a:t>
            </a:r>
            <a:r>
              <a:rPr lang="en-US" sz="2800" b="1" dirty="0" smtClean="0">
                <a:solidFill>
                  <a:schemeClr val="tx1"/>
                </a:solidFill>
              </a:rPr>
              <a:t>2-digit numbers can be made that meet all these requirements:</a:t>
            </a:r>
            <a:endParaRPr lang="en-US" sz="2800" b="1" dirty="0">
              <a:solidFill>
                <a:schemeClr val="tx1"/>
              </a:solidFill>
            </a:endParaRPr>
          </a:p>
          <a:p>
            <a:pPr algn="l"/>
            <a:r>
              <a:rPr lang="en-US" sz="2800" b="1" dirty="0" smtClean="0">
                <a:solidFill>
                  <a:schemeClr val="tx1"/>
                </a:solidFill>
              </a:rPr>
              <a:t>1. </a:t>
            </a:r>
            <a:r>
              <a:rPr lang="en-US" sz="2800" b="1" dirty="0">
                <a:solidFill>
                  <a:schemeClr val="tx1"/>
                </a:solidFill>
              </a:rPr>
              <a:t>The digit in the </a:t>
            </a:r>
            <a:r>
              <a:rPr lang="en-US" sz="2800" b="1" dirty="0" smtClean="0">
                <a:solidFill>
                  <a:schemeClr val="tx1"/>
                </a:solidFill>
              </a:rPr>
              <a:t>ones </a:t>
            </a:r>
            <a:r>
              <a:rPr lang="en-US" sz="2800" b="1" dirty="0">
                <a:solidFill>
                  <a:schemeClr val="tx1"/>
                </a:solidFill>
              </a:rPr>
              <a:t>place is less than </a:t>
            </a:r>
            <a:r>
              <a:rPr lang="en-US" sz="2800" b="1" dirty="0" smtClean="0">
                <a:solidFill>
                  <a:schemeClr val="tx1"/>
                </a:solidFill>
              </a:rPr>
              <a:t>3.</a:t>
            </a:r>
            <a:endParaRPr lang="en-US" sz="2800" b="1" dirty="0">
              <a:solidFill>
                <a:schemeClr val="tx1"/>
              </a:solidFill>
            </a:endParaRPr>
          </a:p>
          <a:p>
            <a:pPr algn="l"/>
            <a:r>
              <a:rPr lang="en-US" sz="2800" b="1" dirty="0" smtClean="0">
                <a:solidFill>
                  <a:schemeClr val="tx1"/>
                </a:solidFill>
              </a:rPr>
              <a:t>2. </a:t>
            </a:r>
            <a:r>
              <a:rPr lang="en-US" sz="2800" b="1" dirty="0">
                <a:solidFill>
                  <a:schemeClr val="tx1"/>
                </a:solidFill>
              </a:rPr>
              <a:t>The digit in the tens place is greater than </a:t>
            </a:r>
            <a:r>
              <a:rPr lang="en-US" sz="2800" b="1" dirty="0" smtClean="0">
                <a:solidFill>
                  <a:schemeClr val="tx1"/>
                </a:solidFill>
              </a:rPr>
              <a:t>6.</a:t>
            </a:r>
            <a:endParaRPr lang="en-US" sz="28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9</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4946072" y="5509924"/>
            <a:ext cx="4128656" cy="1108364"/>
          </a:xfrm>
          <a:prstGeom prst="rect">
            <a:avLst/>
          </a:prstGeom>
        </p:spPr>
      </p:pic>
    </p:spTree>
    <p:extLst>
      <p:ext uri="{BB962C8B-B14F-4D97-AF65-F5344CB8AC3E}">
        <p14:creationId xmlns:p14="http://schemas.microsoft.com/office/powerpoint/2010/main" val="405748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85800" y="381000"/>
            <a:ext cx="7696200" cy="4572000"/>
          </a:xfrm>
        </p:spPr>
        <p:txBody>
          <a:bodyPr>
            <a:noAutofit/>
          </a:bodyPr>
          <a:lstStyle/>
          <a:p>
            <a:pPr algn="l"/>
            <a:r>
              <a:rPr lang="en-US" sz="2800" b="1" dirty="0" smtClean="0">
                <a:solidFill>
                  <a:schemeClr val="tx1"/>
                </a:solidFill>
              </a:rPr>
              <a:t>How </a:t>
            </a:r>
            <a:r>
              <a:rPr lang="en-US" sz="2800" b="1" dirty="0">
                <a:solidFill>
                  <a:schemeClr val="tx1"/>
                </a:solidFill>
              </a:rPr>
              <a:t>many 3-digit </a:t>
            </a:r>
            <a:r>
              <a:rPr lang="en-US" sz="2800" b="1" dirty="0" smtClean="0">
                <a:solidFill>
                  <a:schemeClr val="tx1"/>
                </a:solidFill>
              </a:rPr>
              <a:t>numbers can be made that meet all these requirements:</a:t>
            </a:r>
            <a:endParaRPr lang="en-US" sz="2800" b="1" dirty="0">
              <a:solidFill>
                <a:schemeClr val="tx1"/>
              </a:solidFill>
            </a:endParaRPr>
          </a:p>
          <a:p>
            <a:pPr algn="l"/>
            <a:r>
              <a:rPr lang="en-US" sz="2800" b="1" dirty="0" smtClean="0">
                <a:solidFill>
                  <a:schemeClr val="tx1"/>
                </a:solidFill>
              </a:rPr>
              <a:t>1. </a:t>
            </a:r>
            <a:r>
              <a:rPr lang="en-US" sz="2800" b="1" dirty="0">
                <a:solidFill>
                  <a:schemeClr val="tx1"/>
                </a:solidFill>
              </a:rPr>
              <a:t>The digit in the </a:t>
            </a:r>
            <a:r>
              <a:rPr lang="en-US" sz="2800" b="1" dirty="0" smtClean="0">
                <a:solidFill>
                  <a:schemeClr val="tx1"/>
                </a:solidFill>
              </a:rPr>
              <a:t>ones </a:t>
            </a:r>
            <a:r>
              <a:rPr lang="en-US" sz="2800" b="1" dirty="0">
                <a:solidFill>
                  <a:schemeClr val="tx1"/>
                </a:solidFill>
              </a:rPr>
              <a:t>place is less than </a:t>
            </a:r>
            <a:r>
              <a:rPr lang="en-US" sz="2800" b="1" dirty="0" smtClean="0">
                <a:solidFill>
                  <a:schemeClr val="tx1"/>
                </a:solidFill>
              </a:rPr>
              <a:t>3.</a:t>
            </a:r>
            <a:endParaRPr lang="en-US" sz="2800" b="1" dirty="0">
              <a:solidFill>
                <a:schemeClr val="tx1"/>
              </a:solidFill>
            </a:endParaRPr>
          </a:p>
          <a:p>
            <a:pPr algn="l"/>
            <a:r>
              <a:rPr lang="en-US" sz="2800" b="1" dirty="0" smtClean="0">
                <a:solidFill>
                  <a:schemeClr val="tx1"/>
                </a:solidFill>
              </a:rPr>
              <a:t>2. </a:t>
            </a:r>
            <a:r>
              <a:rPr lang="en-US" sz="2800" b="1" dirty="0">
                <a:solidFill>
                  <a:schemeClr val="tx1"/>
                </a:solidFill>
              </a:rPr>
              <a:t>The digit in the tens place is greater than </a:t>
            </a:r>
            <a:r>
              <a:rPr lang="en-US" sz="2800" b="1" dirty="0" smtClean="0">
                <a:solidFill>
                  <a:schemeClr val="tx1"/>
                </a:solidFill>
              </a:rPr>
              <a:t>7.</a:t>
            </a:r>
            <a:endParaRPr lang="en-US" sz="2800" b="1" dirty="0">
              <a:solidFill>
                <a:schemeClr val="tx1"/>
              </a:solidFill>
            </a:endParaRPr>
          </a:p>
          <a:p>
            <a:pPr algn="l"/>
            <a:r>
              <a:rPr lang="en-US" sz="2800" b="1" dirty="0" smtClean="0">
                <a:solidFill>
                  <a:schemeClr val="tx1"/>
                </a:solidFill>
              </a:rPr>
              <a:t>3. </a:t>
            </a:r>
            <a:r>
              <a:rPr lang="en-US" sz="2800" b="1" dirty="0">
                <a:solidFill>
                  <a:schemeClr val="tx1"/>
                </a:solidFill>
              </a:rPr>
              <a:t>The digit in the </a:t>
            </a:r>
            <a:r>
              <a:rPr lang="en-US" sz="2800" b="1" dirty="0" smtClean="0">
                <a:solidFill>
                  <a:schemeClr val="tx1"/>
                </a:solidFill>
              </a:rPr>
              <a:t>hundreds </a:t>
            </a:r>
            <a:r>
              <a:rPr lang="en-US" sz="2800" b="1" dirty="0">
                <a:solidFill>
                  <a:schemeClr val="tx1"/>
                </a:solidFill>
              </a:rPr>
              <a:t>place is </a:t>
            </a:r>
            <a:r>
              <a:rPr lang="en-US" sz="2800" b="1" dirty="0" smtClean="0">
                <a:solidFill>
                  <a:schemeClr val="tx1"/>
                </a:solidFill>
              </a:rPr>
              <a:t>odd.</a:t>
            </a:r>
            <a:endParaRPr lang="en-US" sz="28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a:t>
            </a:r>
            <a:r>
              <a:rPr lang="en-US" b="1" dirty="0"/>
              <a:t>3</a:t>
            </a:r>
            <a:r>
              <a:rPr lang="en-US" b="1" dirty="0" smtClean="0"/>
              <a:t>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4946072" y="5509924"/>
            <a:ext cx="4128656" cy="1108364"/>
          </a:xfrm>
          <a:prstGeom prst="rect">
            <a:avLst/>
          </a:prstGeom>
        </p:spPr>
      </p:pic>
    </p:spTree>
    <p:extLst>
      <p:ext uri="{BB962C8B-B14F-4D97-AF65-F5344CB8AC3E}">
        <p14:creationId xmlns:p14="http://schemas.microsoft.com/office/powerpoint/2010/main" val="278862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r>
              <a:rPr lang="en-US" sz="4000" b="1" dirty="0" smtClean="0">
                <a:solidFill>
                  <a:schemeClr val="tx1"/>
                </a:solidFill>
              </a:rPr>
              <a:t>Harry Potter was 11 years old in 1997 when the first book came out. If Harry Potter were a real person, how old would he be in 2012?</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26 years old</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20658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r>
              <a:rPr lang="en-US" sz="4000" b="1" dirty="0" smtClean="0">
                <a:solidFill>
                  <a:schemeClr val="tx1"/>
                </a:solidFill>
              </a:rPr>
              <a:t>My great-grandfather was born in 1899,  how old would he be in 2012?</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113 years old</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34166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J.K. </a:t>
            </a:r>
            <a:r>
              <a:rPr lang="en-US" sz="4000" b="1" dirty="0" smtClean="0">
                <a:solidFill>
                  <a:schemeClr val="tx1"/>
                </a:solidFill>
              </a:rPr>
              <a:t>Rowling sold more than 450 million books in the Harry Potter Series. If the books first appeared in 1997, on the average, how many books were sold each year through 2011? </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30 million</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41485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What is the sum of the even numbers between 1 and 10?</a:t>
            </a:r>
            <a:endParaRPr lang="en-US" sz="4000" b="1" dirty="0">
              <a:solidFill>
                <a:schemeClr val="tx1"/>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533400" y="5897700"/>
            <a:ext cx="1255728" cy="369332"/>
          </a:xfrm>
          <a:prstGeom prst="rect">
            <a:avLst/>
          </a:prstGeom>
        </p:spPr>
        <p:txBody>
          <a:bodyPr wrap="none">
            <a:spAutoFit/>
          </a:bodyPr>
          <a:lstStyle/>
          <a:p>
            <a:pPr lvl="0"/>
            <a:r>
              <a:rPr lang="en-US" b="1" dirty="0">
                <a:solidFill>
                  <a:prstClr val="black"/>
                </a:solidFill>
              </a:rPr>
              <a:t>Answer: </a:t>
            </a:r>
            <a:r>
              <a:rPr lang="en-US" b="1" dirty="0" smtClean="0">
                <a:solidFill>
                  <a:prstClr val="black"/>
                </a:solidFill>
              </a:rPr>
              <a:t>20</a:t>
            </a:r>
            <a:endParaRPr lang="en-US" b="1" dirty="0">
              <a:solidFill>
                <a:prstClr val="black"/>
              </a:solidFill>
            </a:endParaRPr>
          </a:p>
        </p:txBody>
      </p:sp>
    </p:spTree>
    <p:extLst>
      <p:ext uri="{BB962C8B-B14F-4D97-AF65-F5344CB8AC3E}">
        <p14:creationId xmlns:p14="http://schemas.microsoft.com/office/powerpoint/2010/main" val="163421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The sum of any three numbers along the straight lines is 17. What number should N be?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a:t>
            </a:r>
            <a:r>
              <a:rPr lang="en-US" b="1" dirty="0"/>
              <a:t>9</a:t>
            </a: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Oval 1"/>
          <p:cNvSpPr/>
          <p:nvPr/>
        </p:nvSpPr>
        <p:spPr>
          <a:xfrm>
            <a:off x="4419600" y="24765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1</a:t>
            </a:r>
            <a:endParaRPr lang="en-US" sz="2800" b="1" dirty="0">
              <a:solidFill>
                <a:schemeClr val="tx1"/>
              </a:solidFill>
            </a:endParaRPr>
          </a:p>
        </p:txBody>
      </p:sp>
      <p:sp>
        <p:nvSpPr>
          <p:cNvPr id="9" name="Oval 8"/>
          <p:cNvSpPr/>
          <p:nvPr/>
        </p:nvSpPr>
        <p:spPr>
          <a:xfrm>
            <a:off x="4419600" y="3276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15287" y="4134091"/>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34000" y="2895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334000" y="37719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05200" y="2895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37719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5015344" y="3244972"/>
            <a:ext cx="318656" cy="184028"/>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068167" y="3656642"/>
            <a:ext cx="405901" cy="230515"/>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100944" y="3276600"/>
            <a:ext cx="348913" cy="17951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19" idx="1"/>
          </p:cNvCxnSpPr>
          <p:nvPr/>
        </p:nvCxnSpPr>
        <p:spPr>
          <a:xfrm>
            <a:off x="5015344" y="3656642"/>
            <a:ext cx="405901" cy="193373"/>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 idx="4"/>
            <a:endCxn id="9" idx="0"/>
          </p:cNvCxnSpPr>
          <p:nvPr/>
        </p:nvCxnSpPr>
        <p:spPr>
          <a:xfrm>
            <a:off x="4717472" y="3009900"/>
            <a:ext cx="0" cy="26670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0" idx="0"/>
          </p:cNvCxnSpPr>
          <p:nvPr/>
        </p:nvCxnSpPr>
        <p:spPr>
          <a:xfrm>
            <a:off x="4713159" y="3810000"/>
            <a:ext cx="0" cy="324091"/>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5334000" y="2922714"/>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8</a:t>
            </a:r>
            <a:endParaRPr lang="en-US" sz="2800" b="1" dirty="0">
              <a:solidFill>
                <a:schemeClr val="tx1"/>
              </a:solidFill>
            </a:endParaRPr>
          </a:p>
        </p:txBody>
      </p:sp>
      <p:sp>
        <p:nvSpPr>
          <p:cNvPr id="71" name="Oval 70"/>
          <p:cNvSpPr/>
          <p:nvPr/>
        </p:nvSpPr>
        <p:spPr>
          <a:xfrm>
            <a:off x="3505200" y="3767958"/>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2</a:t>
            </a:r>
            <a:endParaRPr lang="en-US" sz="2800" b="1" dirty="0">
              <a:solidFill>
                <a:schemeClr val="tx1"/>
              </a:solidFill>
            </a:endParaRPr>
          </a:p>
        </p:txBody>
      </p:sp>
      <p:sp>
        <p:nvSpPr>
          <p:cNvPr id="72" name="Oval 71"/>
          <p:cNvSpPr/>
          <p:nvPr/>
        </p:nvSpPr>
        <p:spPr>
          <a:xfrm>
            <a:off x="4415287" y="4134091"/>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N</a:t>
            </a:r>
            <a:endParaRPr lang="en-US" sz="2800" b="1" dirty="0">
              <a:solidFill>
                <a:schemeClr val="tx1"/>
              </a:solidFill>
            </a:endParaRPr>
          </a:p>
        </p:txBody>
      </p:sp>
    </p:spTree>
    <p:extLst>
      <p:ext uri="{BB962C8B-B14F-4D97-AF65-F5344CB8AC3E}">
        <p14:creationId xmlns:p14="http://schemas.microsoft.com/office/powerpoint/2010/main" val="30495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The sum of any three numbers along the straight lines is 15. What number should N be?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3</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Oval 1"/>
          <p:cNvSpPr/>
          <p:nvPr/>
        </p:nvSpPr>
        <p:spPr>
          <a:xfrm>
            <a:off x="4419600" y="24765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6</a:t>
            </a:r>
            <a:endParaRPr lang="en-US" sz="2800" b="1" dirty="0">
              <a:solidFill>
                <a:schemeClr val="tx1"/>
              </a:solidFill>
            </a:endParaRPr>
          </a:p>
        </p:txBody>
      </p:sp>
      <p:sp>
        <p:nvSpPr>
          <p:cNvPr id="9" name="Oval 8"/>
          <p:cNvSpPr/>
          <p:nvPr/>
        </p:nvSpPr>
        <p:spPr>
          <a:xfrm>
            <a:off x="4419600" y="3276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15287" y="4134091"/>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34000" y="2895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334000" y="37719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05200" y="2895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37719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5015344" y="3244972"/>
            <a:ext cx="318656" cy="184028"/>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068167" y="3656642"/>
            <a:ext cx="405901" cy="230515"/>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100944" y="3276600"/>
            <a:ext cx="348913" cy="17951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19" idx="1"/>
          </p:cNvCxnSpPr>
          <p:nvPr/>
        </p:nvCxnSpPr>
        <p:spPr>
          <a:xfrm>
            <a:off x="5015344" y="3656642"/>
            <a:ext cx="405901" cy="193373"/>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 idx="4"/>
            <a:endCxn id="9" idx="0"/>
          </p:cNvCxnSpPr>
          <p:nvPr/>
        </p:nvCxnSpPr>
        <p:spPr>
          <a:xfrm>
            <a:off x="4717472" y="3009900"/>
            <a:ext cx="0" cy="26670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0" idx="0"/>
          </p:cNvCxnSpPr>
          <p:nvPr/>
        </p:nvCxnSpPr>
        <p:spPr>
          <a:xfrm>
            <a:off x="4713159" y="3810000"/>
            <a:ext cx="0" cy="324091"/>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5334000" y="2922714"/>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8</a:t>
            </a:r>
            <a:endParaRPr lang="en-US" sz="2800" b="1" dirty="0">
              <a:solidFill>
                <a:schemeClr val="tx1"/>
              </a:solidFill>
            </a:endParaRPr>
          </a:p>
        </p:txBody>
      </p:sp>
      <p:sp>
        <p:nvSpPr>
          <p:cNvPr id="71" name="Oval 70"/>
          <p:cNvSpPr/>
          <p:nvPr/>
        </p:nvSpPr>
        <p:spPr>
          <a:xfrm>
            <a:off x="3505200" y="3767958"/>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N</a:t>
            </a:r>
            <a:endParaRPr lang="en-US" sz="2800" b="1" dirty="0">
              <a:solidFill>
                <a:schemeClr val="tx1"/>
              </a:solidFill>
            </a:endParaRPr>
          </a:p>
        </p:txBody>
      </p:sp>
      <p:sp>
        <p:nvSpPr>
          <p:cNvPr id="72" name="Oval 71"/>
          <p:cNvSpPr/>
          <p:nvPr/>
        </p:nvSpPr>
        <p:spPr>
          <a:xfrm>
            <a:off x="4415287" y="4134091"/>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5</a:t>
            </a:r>
            <a:endParaRPr lang="en-US" sz="2800" b="1" dirty="0">
              <a:solidFill>
                <a:schemeClr val="tx1"/>
              </a:solidFill>
            </a:endParaRPr>
          </a:p>
        </p:txBody>
      </p:sp>
    </p:spTree>
    <p:extLst>
      <p:ext uri="{BB962C8B-B14F-4D97-AF65-F5344CB8AC3E}">
        <p14:creationId xmlns:p14="http://schemas.microsoft.com/office/powerpoint/2010/main" val="87552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The sum of any three numbers along the straight lines is 12. What number should N be?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Oval 1"/>
          <p:cNvSpPr/>
          <p:nvPr/>
        </p:nvSpPr>
        <p:spPr>
          <a:xfrm>
            <a:off x="4419600" y="24765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7</a:t>
            </a:r>
            <a:endParaRPr lang="en-US" sz="2800" b="1" dirty="0">
              <a:solidFill>
                <a:schemeClr val="tx1"/>
              </a:solidFill>
            </a:endParaRPr>
          </a:p>
        </p:txBody>
      </p:sp>
      <p:sp>
        <p:nvSpPr>
          <p:cNvPr id="9" name="Oval 8"/>
          <p:cNvSpPr/>
          <p:nvPr/>
        </p:nvSpPr>
        <p:spPr>
          <a:xfrm>
            <a:off x="4419600" y="3276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15287" y="4134091"/>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34000" y="2895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334000" y="37719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05200" y="28956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3771900"/>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5015344" y="3244972"/>
            <a:ext cx="318656" cy="184028"/>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068167" y="3656642"/>
            <a:ext cx="405901" cy="230515"/>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100944" y="3276600"/>
            <a:ext cx="348913" cy="17951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19" idx="1"/>
          </p:cNvCxnSpPr>
          <p:nvPr/>
        </p:nvCxnSpPr>
        <p:spPr>
          <a:xfrm>
            <a:off x="5015344" y="3656642"/>
            <a:ext cx="405901" cy="193373"/>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 idx="4"/>
            <a:endCxn id="9" idx="0"/>
          </p:cNvCxnSpPr>
          <p:nvPr/>
        </p:nvCxnSpPr>
        <p:spPr>
          <a:xfrm>
            <a:off x="4717472" y="3009900"/>
            <a:ext cx="0" cy="26670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0" idx="0"/>
          </p:cNvCxnSpPr>
          <p:nvPr/>
        </p:nvCxnSpPr>
        <p:spPr>
          <a:xfrm>
            <a:off x="4713159" y="3810000"/>
            <a:ext cx="0" cy="324091"/>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5334000" y="2922714"/>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9</a:t>
            </a:r>
            <a:endParaRPr lang="en-US" sz="2800" b="1" dirty="0">
              <a:solidFill>
                <a:schemeClr val="tx1"/>
              </a:solidFill>
            </a:endParaRPr>
          </a:p>
        </p:txBody>
      </p:sp>
      <p:sp>
        <p:nvSpPr>
          <p:cNvPr id="71" name="Oval 70"/>
          <p:cNvSpPr/>
          <p:nvPr/>
        </p:nvSpPr>
        <p:spPr>
          <a:xfrm>
            <a:off x="3505200" y="3767958"/>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N</a:t>
            </a:r>
            <a:endParaRPr lang="en-US" sz="2800" b="1" dirty="0">
              <a:solidFill>
                <a:schemeClr val="tx1"/>
              </a:solidFill>
            </a:endParaRPr>
          </a:p>
        </p:txBody>
      </p:sp>
      <p:sp>
        <p:nvSpPr>
          <p:cNvPr id="72" name="Oval 71"/>
          <p:cNvSpPr/>
          <p:nvPr/>
        </p:nvSpPr>
        <p:spPr>
          <a:xfrm>
            <a:off x="4415287" y="4134091"/>
            <a:ext cx="595744" cy="533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4</a:t>
            </a:r>
            <a:endParaRPr lang="en-US" sz="2800" b="1" dirty="0">
              <a:solidFill>
                <a:schemeClr val="tx1"/>
              </a:solidFill>
            </a:endParaRPr>
          </a:p>
        </p:txBody>
      </p:sp>
    </p:spTree>
    <p:extLst>
      <p:ext uri="{BB962C8B-B14F-4D97-AF65-F5344CB8AC3E}">
        <p14:creationId xmlns:p14="http://schemas.microsoft.com/office/powerpoint/2010/main" val="268456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What two-digit number goes in the box to make this problem correct?</a:t>
            </a:r>
          </a:p>
          <a:p>
            <a:endParaRPr lang="en-US" sz="4000" b="1" dirty="0">
              <a:solidFill>
                <a:schemeClr val="tx1"/>
              </a:solidFill>
            </a:endParaRPr>
          </a:p>
          <a:p>
            <a:r>
              <a:rPr lang="en-US" sz="4000" b="1" dirty="0" smtClean="0">
                <a:solidFill>
                  <a:schemeClr val="tx1"/>
                </a:solidFill>
              </a:rPr>
              <a:t>230 + 20 = 25 x </a:t>
            </a:r>
          </a:p>
          <a:p>
            <a:endParaRPr lang="en-US" sz="4000" dirty="0">
              <a:solidFill>
                <a:schemeClr val="tx1"/>
              </a:solidFill>
            </a:endParaRPr>
          </a:p>
          <a:p>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6629400" y="2362200"/>
            <a:ext cx="609600" cy="590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31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What two-digit number goes in the box to make this problem correct?</a:t>
            </a:r>
          </a:p>
          <a:p>
            <a:endParaRPr lang="en-US" sz="4000" b="1" dirty="0">
              <a:solidFill>
                <a:schemeClr val="tx1"/>
              </a:solidFill>
            </a:endParaRPr>
          </a:p>
          <a:p>
            <a:r>
              <a:rPr lang="en-US" sz="4000" b="1" dirty="0" smtClean="0">
                <a:solidFill>
                  <a:schemeClr val="tx1"/>
                </a:solidFill>
              </a:rPr>
              <a:t>150 + 30 = 3 x </a:t>
            </a:r>
          </a:p>
          <a:p>
            <a:endParaRPr lang="en-US" sz="4000" dirty="0">
              <a:solidFill>
                <a:schemeClr val="tx1"/>
              </a:solidFill>
            </a:endParaRPr>
          </a:p>
          <a:p>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60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6629400" y="2362200"/>
            <a:ext cx="609600" cy="590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92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What two-digit number goes in the box to make this problem correct?</a:t>
            </a:r>
          </a:p>
          <a:p>
            <a:endParaRPr lang="en-US" sz="4000" b="1" dirty="0">
              <a:solidFill>
                <a:schemeClr val="tx1"/>
              </a:solidFill>
            </a:endParaRPr>
          </a:p>
          <a:p>
            <a:r>
              <a:rPr lang="en-US" sz="4000" b="1" dirty="0" smtClean="0">
                <a:solidFill>
                  <a:schemeClr val="tx1"/>
                </a:solidFill>
              </a:rPr>
              <a:t>200 + 40 = 10 x </a:t>
            </a:r>
          </a:p>
          <a:p>
            <a:endParaRPr lang="en-US" sz="4000" dirty="0">
              <a:solidFill>
                <a:schemeClr val="tx1"/>
              </a:solidFill>
            </a:endParaRPr>
          </a:p>
          <a:p>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24</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6629400" y="2362200"/>
            <a:ext cx="609600" cy="590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855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How many of the </a:t>
            </a:r>
            <a:r>
              <a:rPr lang="en-US" sz="4000" b="1" dirty="0">
                <a:solidFill>
                  <a:schemeClr val="tx1"/>
                </a:solidFill>
              </a:rPr>
              <a:t>numbers </a:t>
            </a:r>
            <a:r>
              <a:rPr lang="en-US" sz="4000" b="1" dirty="0" smtClean="0">
                <a:solidFill>
                  <a:schemeClr val="tx1"/>
                </a:solidFill>
              </a:rPr>
              <a:t>0-9  are made using</a:t>
            </a:r>
          </a:p>
          <a:p>
            <a:r>
              <a:rPr lang="en-US" sz="4000" b="1" dirty="0" smtClean="0">
                <a:solidFill>
                  <a:schemeClr val="tx1"/>
                </a:solidFill>
              </a:rPr>
              <a:t>only straight</a:t>
            </a:r>
            <a:r>
              <a:rPr lang="en-US" sz="4000" b="1" dirty="0">
                <a:solidFill>
                  <a:schemeClr val="tx1"/>
                </a:solidFill>
              </a:rPr>
              <a:t> </a:t>
            </a:r>
            <a:r>
              <a:rPr lang="en-US" sz="4000" b="1" dirty="0" smtClean="0">
                <a:solidFill>
                  <a:schemeClr val="tx1"/>
                </a:solidFill>
              </a:rPr>
              <a:t>line </a:t>
            </a:r>
            <a:r>
              <a:rPr lang="en-US" sz="4000" b="1" dirty="0">
                <a:solidFill>
                  <a:schemeClr val="tx1"/>
                </a:solidFill>
              </a:rPr>
              <a:t>segments?</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3 numbers  (1, 4, 7)</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40947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How many letters of the alphabet j-z  are made using</a:t>
            </a:r>
          </a:p>
          <a:p>
            <a:r>
              <a:rPr lang="en-US" sz="4000" b="1" dirty="0" smtClean="0">
                <a:solidFill>
                  <a:schemeClr val="tx1"/>
                </a:solidFill>
              </a:rPr>
              <a:t>only straight</a:t>
            </a:r>
            <a:r>
              <a:rPr lang="en-US" sz="4000" b="1" dirty="0">
                <a:solidFill>
                  <a:schemeClr val="tx1"/>
                </a:solidFill>
              </a:rPr>
              <a:t> </a:t>
            </a:r>
            <a:r>
              <a:rPr lang="en-US" sz="4000" b="1" dirty="0" smtClean="0">
                <a:solidFill>
                  <a:schemeClr val="tx1"/>
                </a:solidFill>
              </a:rPr>
              <a:t>line </a:t>
            </a:r>
            <a:r>
              <a:rPr lang="en-US" sz="4000" b="1" dirty="0">
                <a:solidFill>
                  <a:schemeClr val="tx1"/>
                </a:solidFill>
              </a:rPr>
              <a:t>segments?</a:t>
            </a:r>
          </a:p>
        </p:txBody>
      </p:sp>
      <p:sp>
        <p:nvSpPr>
          <p:cNvPr id="8" name="TextBox 7"/>
          <p:cNvSpPr txBox="1">
            <a:spLocks noChangeArrowheads="1"/>
          </p:cNvSpPr>
          <p:nvPr/>
        </p:nvSpPr>
        <p:spPr bwMode="auto">
          <a:xfrm>
            <a:off x="533400" y="6248400"/>
            <a:ext cx="3429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latin typeface="Biondi" pitchFamily="2" charset="0"/>
              </a:rPr>
              <a:t>Answer</a:t>
            </a:r>
            <a:r>
              <a:rPr lang="en-US" b="1" dirty="0" smtClean="0">
                <a:latin typeface="Biondi" pitchFamily="2" charset="0"/>
              </a:rPr>
              <a:t>:  9 (</a:t>
            </a:r>
            <a:r>
              <a:rPr lang="en-US" b="1" dirty="0" err="1" smtClean="0">
                <a:latin typeface="Biondi" pitchFamily="2" charset="0"/>
              </a:rPr>
              <a:t>k,l,t,v,w,x,y,z</a:t>
            </a:r>
            <a:r>
              <a:rPr lang="en-US" b="1" dirty="0" smtClean="0">
                <a:latin typeface="Biondi" pitchFamily="2" charset="0"/>
              </a:rPr>
              <a:t>)</a:t>
            </a:r>
            <a:endParaRPr lang="en-US" b="1" dirty="0">
              <a:latin typeface="Biondi" pitchFamily="2" charset="0"/>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47304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It takes </a:t>
            </a:r>
            <a:r>
              <a:rPr lang="en-US" sz="4000" b="1" dirty="0" smtClean="0">
                <a:solidFill>
                  <a:schemeClr val="tx1"/>
                </a:solidFill>
              </a:rPr>
              <a:t>Doug 15 skips </a:t>
            </a:r>
            <a:r>
              <a:rPr lang="en-US" sz="4000" b="1" dirty="0">
                <a:solidFill>
                  <a:schemeClr val="tx1"/>
                </a:solidFill>
              </a:rPr>
              <a:t>to go </a:t>
            </a:r>
            <a:r>
              <a:rPr lang="en-US" sz="4000" b="1" dirty="0" smtClean="0">
                <a:solidFill>
                  <a:schemeClr val="tx1"/>
                </a:solidFill>
              </a:rPr>
              <a:t>across the track. </a:t>
            </a:r>
            <a:r>
              <a:rPr lang="en-US" sz="4000" b="1" dirty="0">
                <a:solidFill>
                  <a:schemeClr val="tx1"/>
                </a:solidFill>
              </a:rPr>
              <a:t>It takes </a:t>
            </a:r>
            <a:r>
              <a:rPr lang="en-US" sz="4000" b="1" dirty="0" smtClean="0">
                <a:solidFill>
                  <a:schemeClr val="tx1"/>
                </a:solidFill>
              </a:rPr>
              <a:t>Caroline 20 skips. </a:t>
            </a:r>
            <a:r>
              <a:rPr lang="en-US" sz="4000" b="1" dirty="0">
                <a:solidFill>
                  <a:schemeClr val="tx1"/>
                </a:solidFill>
              </a:rPr>
              <a:t>If </a:t>
            </a:r>
            <a:r>
              <a:rPr lang="en-US" sz="4000" b="1" dirty="0" smtClean="0">
                <a:solidFill>
                  <a:schemeClr val="tx1"/>
                </a:solidFill>
              </a:rPr>
              <a:t>Doug has taken 9 skips, </a:t>
            </a:r>
            <a:r>
              <a:rPr lang="en-US" sz="4000" b="1" dirty="0">
                <a:solidFill>
                  <a:schemeClr val="tx1"/>
                </a:solidFill>
              </a:rPr>
              <a:t>how many </a:t>
            </a:r>
            <a:r>
              <a:rPr lang="en-US" sz="4000" b="1" dirty="0" smtClean="0">
                <a:solidFill>
                  <a:schemeClr val="tx1"/>
                </a:solidFill>
              </a:rPr>
              <a:t>skips </a:t>
            </a:r>
            <a:r>
              <a:rPr lang="en-US" sz="4000" b="1" dirty="0">
                <a:solidFill>
                  <a:schemeClr val="tx1"/>
                </a:solidFill>
              </a:rPr>
              <a:t>has </a:t>
            </a:r>
            <a:r>
              <a:rPr lang="en-US" sz="4000" b="1" dirty="0" smtClean="0">
                <a:solidFill>
                  <a:schemeClr val="tx1"/>
                </a:solidFill>
              </a:rPr>
              <a:t>Caroline </a:t>
            </a:r>
            <a:r>
              <a:rPr lang="en-US" sz="4000" b="1" dirty="0">
                <a:solidFill>
                  <a:schemeClr val="tx1"/>
                </a:solidFill>
              </a:rPr>
              <a:t>taken?</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46544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It takes </a:t>
            </a:r>
            <a:r>
              <a:rPr lang="en-US" sz="4000" b="1" dirty="0" smtClean="0">
                <a:solidFill>
                  <a:schemeClr val="tx1"/>
                </a:solidFill>
              </a:rPr>
              <a:t>Fred 10 minutes </a:t>
            </a:r>
            <a:r>
              <a:rPr lang="en-US" sz="4000" b="1" dirty="0">
                <a:solidFill>
                  <a:schemeClr val="tx1"/>
                </a:solidFill>
              </a:rPr>
              <a:t>to </a:t>
            </a:r>
            <a:r>
              <a:rPr lang="en-US" sz="4000" b="1" dirty="0" smtClean="0">
                <a:solidFill>
                  <a:schemeClr val="tx1"/>
                </a:solidFill>
              </a:rPr>
              <a:t>swim the lake. </a:t>
            </a:r>
            <a:r>
              <a:rPr lang="en-US" sz="4000" b="1" dirty="0">
                <a:solidFill>
                  <a:schemeClr val="tx1"/>
                </a:solidFill>
              </a:rPr>
              <a:t>It takes </a:t>
            </a:r>
            <a:r>
              <a:rPr lang="en-US" sz="4000" b="1" dirty="0" smtClean="0">
                <a:solidFill>
                  <a:schemeClr val="tx1"/>
                </a:solidFill>
              </a:rPr>
              <a:t>Cathy 15 minutes to swim the same lake. </a:t>
            </a:r>
            <a:r>
              <a:rPr lang="en-US" sz="4000" b="1" dirty="0">
                <a:solidFill>
                  <a:schemeClr val="tx1"/>
                </a:solidFill>
              </a:rPr>
              <a:t>If </a:t>
            </a:r>
            <a:r>
              <a:rPr lang="en-US" sz="4000" b="1" dirty="0" smtClean="0">
                <a:solidFill>
                  <a:schemeClr val="tx1"/>
                </a:solidFill>
              </a:rPr>
              <a:t>Fred swam a race for 30 minutes. How long would it take  Cathy to swim the same distance as Fred?</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45 minutes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1826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What is the sum of the odd numbers between 1 and 17?</a:t>
            </a:r>
            <a:endParaRPr lang="en-US" sz="4000" b="1" dirty="0">
              <a:solidFill>
                <a:schemeClr val="tx1"/>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533400" y="5897700"/>
            <a:ext cx="1255728" cy="369332"/>
          </a:xfrm>
          <a:prstGeom prst="rect">
            <a:avLst/>
          </a:prstGeom>
        </p:spPr>
        <p:txBody>
          <a:bodyPr wrap="none">
            <a:spAutoFit/>
          </a:bodyPr>
          <a:lstStyle/>
          <a:p>
            <a:pPr lvl="0"/>
            <a:r>
              <a:rPr lang="en-US" b="1" dirty="0">
                <a:solidFill>
                  <a:prstClr val="black"/>
                </a:solidFill>
              </a:rPr>
              <a:t>Answer: 63</a:t>
            </a:r>
          </a:p>
        </p:txBody>
      </p:sp>
    </p:spTree>
    <p:extLst>
      <p:ext uri="{BB962C8B-B14F-4D97-AF65-F5344CB8AC3E}">
        <p14:creationId xmlns:p14="http://schemas.microsoft.com/office/powerpoint/2010/main" val="152772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Ian </a:t>
            </a:r>
            <a:r>
              <a:rPr lang="en-US" sz="4000" b="1" dirty="0">
                <a:solidFill>
                  <a:schemeClr val="tx1"/>
                </a:solidFill>
              </a:rPr>
              <a:t>has 8</a:t>
            </a:r>
            <a:r>
              <a:rPr lang="en-US" sz="4000" b="1" dirty="0" smtClean="0">
                <a:solidFill>
                  <a:schemeClr val="tx1"/>
                </a:solidFill>
              </a:rPr>
              <a:t> guitars </a:t>
            </a:r>
            <a:r>
              <a:rPr lang="en-US" sz="4000" b="1" dirty="0">
                <a:solidFill>
                  <a:schemeClr val="tx1"/>
                </a:solidFill>
              </a:rPr>
              <a:t>that need 6 strings each. </a:t>
            </a:r>
            <a:r>
              <a:rPr lang="en-US" sz="4000" b="1" dirty="0" smtClean="0">
                <a:solidFill>
                  <a:schemeClr val="tx1"/>
                </a:solidFill>
              </a:rPr>
              <a:t>He </a:t>
            </a:r>
            <a:r>
              <a:rPr lang="en-US" sz="4000" b="1" dirty="0">
                <a:solidFill>
                  <a:schemeClr val="tx1"/>
                </a:solidFill>
              </a:rPr>
              <a:t>has </a:t>
            </a:r>
            <a:r>
              <a:rPr lang="en-US" sz="4000" b="1" dirty="0" smtClean="0">
                <a:solidFill>
                  <a:schemeClr val="tx1"/>
                </a:solidFill>
              </a:rPr>
              <a:t>6 guitars that </a:t>
            </a:r>
            <a:r>
              <a:rPr lang="en-US" sz="4000" b="1" dirty="0">
                <a:solidFill>
                  <a:schemeClr val="tx1"/>
                </a:solidFill>
              </a:rPr>
              <a:t>need 12 strings each. Each string costs $</a:t>
            </a:r>
            <a:r>
              <a:rPr lang="en-US" sz="4000" b="1" dirty="0" smtClean="0">
                <a:solidFill>
                  <a:schemeClr val="tx1"/>
                </a:solidFill>
              </a:rPr>
              <a:t>1.25. How much will the strings cost him?</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$150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40020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Jordan </a:t>
            </a:r>
            <a:r>
              <a:rPr lang="en-US" sz="4000" b="1" dirty="0">
                <a:solidFill>
                  <a:schemeClr val="tx1"/>
                </a:solidFill>
              </a:rPr>
              <a:t>has </a:t>
            </a:r>
            <a:r>
              <a:rPr lang="en-US" sz="4000" b="1" dirty="0" smtClean="0">
                <a:solidFill>
                  <a:schemeClr val="tx1"/>
                </a:solidFill>
              </a:rPr>
              <a:t>5 necklaces </a:t>
            </a:r>
            <a:r>
              <a:rPr lang="en-US" sz="4000" b="1" dirty="0">
                <a:solidFill>
                  <a:schemeClr val="tx1"/>
                </a:solidFill>
              </a:rPr>
              <a:t>that need </a:t>
            </a:r>
            <a:r>
              <a:rPr lang="en-US" sz="4000" b="1" dirty="0" smtClean="0">
                <a:solidFill>
                  <a:schemeClr val="tx1"/>
                </a:solidFill>
              </a:rPr>
              <a:t>4 beads </a:t>
            </a:r>
            <a:r>
              <a:rPr lang="en-US" sz="4000" b="1" dirty="0">
                <a:solidFill>
                  <a:schemeClr val="tx1"/>
                </a:solidFill>
              </a:rPr>
              <a:t>each. </a:t>
            </a:r>
            <a:r>
              <a:rPr lang="en-US" sz="4000" b="1" dirty="0" smtClean="0">
                <a:solidFill>
                  <a:schemeClr val="tx1"/>
                </a:solidFill>
              </a:rPr>
              <a:t>She </a:t>
            </a:r>
            <a:r>
              <a:rPr lang="en-US" sz="4000" b="1" dirty="0">
                <a:solidFill>
                  <a:schemeClr val="tx1"/>
                </a:solidFill>
              </a:rPr>
              <a:t>has </a:t>
            </a:r>
            <a:r>
              <a:rPr lang="en-US" sz="4000" b="1" dirty="0" smtClean="0">
                <a:solidFill>
                  <a:schemeClr val="tx1"/>
                </a:solidFill>
              </a:rPr>
              <a:t>7 necklaces that </a:t>
            </a:r>
            <a:r>
              <a:rPr lang="en-US" sz="4000" b="1" dirty="0">
                <a:solidFill>
                  <a:schemeClr val="tx1"/>
                </a:solidFill>
              </a:rPr>
              <a:t>need </a:t>
            </a:r>
            <a:r>
              <a:rPr lang="en-US" sz="4000" b="1" dirty="0" smtClean="0">
                <a:solidFill>
                  <a:schemeClr val="tx1"/>
                </a:solidFill>
              </a:rPr>
              <a:t>10 beads </a:t>
            </a:r>
            <a:r>
              <a:rPr lang="en-US" sz="4000" b="1" dirty="0">
                <a:solidFill>
                  <a:schemeClr val="tx1"/>
                </a:solidFill>
              </a:rPr>
              <a:t>each. Each </a:t>
            </a:r>
            <a:r>
              <a:rPr lang="en-US" sz="4000" b="1" dirty="0" smtClean="0">
                <a:solidFill>
                  <a:schemeClr val="tx1"/>
                </a:solidFill>
              </a:rPr>
              <a:t>bead </a:t>
            </a:r>
            <a:r>
              <a:rPr lang="en-US" sz="4000" b="1" dirty="0">
                <a:solidFill>
                  <a:schemeClr val="tx1"/>
                </a:solidFill>
              </a:rPr>
              <a:t>costs </a:t>
            </a:r>
            <a:r>
              <a:rPr lang="en-US" sz="4000" b="1" dirty="0" smtClean="0">
                <a:solidFill>
                  <a:schemeClr val="tx1"/>
                </a:solidFill>
              </a:rPr>
              <a:t>20 cents. How much will the beads cost her?</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37590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On July 2nd Cameron </a:t>
            </a:r>
            <a:r>
              <a:rPr lang="en-US" sz="4000" b="1" dirty="0">
                <a:solidFill>
                  <a:schemeClr val="tx1"/>
                </a:solidFill>
              </a:rPr>
              <a:t>will </a:t>
            </a:r>
            <a:r>
              <a:rPr lang="en-US" sz="4000" b="1" dirty="0" smtClean="0">
                <a:solidFill>
                  <a:schemeClr val="tx1"/>
                </a:solidFill>
              </a:rPr>
              <a:t>begin playing</a:t>
            </a:r>
            <a:r>
              <a:rPr lang="en-US" sz="4000" b="1" dirty="0">
                <a:solidFill>
                  <a:schemeClr val="tx1"/>
                </a:solidFill>
              </a:rPr>
              <a:t> </a:t>
            </a:r>
            <a:r>
              <a:rPr lang="en-US" sz="4000" b="1" dirty="0" smtClean="0">
                <a:solidFill>
                  <a:schemeClr val="tx1"/>
                </a:solidFill>
              </a:rPr>
              <a:t>soccer </a:t>
            </a:r>
            <a:r>
              <a:rPr lang="en-US" sz="4000" b="1" dirty="0">
                <a:solidFill>
                  <a:schemeClr val="tx1"/>
                </a:solidFill>
              </a:rPr>
              <a:t>every </a:t>
            </a:r>
            <a:r>
              <a:rPr lang="en-US" sz="4000" b="1" dirty="0" smtClean="0">
                <a:solidFill>
                  <a:schemeClr val="tx1"/>
                </a:solidFill>
              </a:rPr>
              <a:t>fourth day. He </a:t>
            </a:r>
            <a:r>
              <a:rPr lang="en-US" sz="4000" b="1" dirty="0">
                <a:solidFill>
                  <a:schemeClr val="tx1"/>
                </a:solidFill>
              </a:rPr>
              <a:t>is also scheduled to </a:t>
            </a:r>
            <a:r>
              <a:rPr lang="en-US" sz="4000" b="1" dirty="0" smtClean="0">
                <a:solidFill>
                  <a:schemeClr val="tx1"/>
                </a:solidFill>
              </a:rPr>
              <a:t>swim every fifth </a:t>
            </a:r>
            <a:r>
              <a:rPr lang="en-US" sz="4000" b="1" dirty="0">
                <a:solidFill>
                  <a:schemeClr val="tx1"/>
                </a:solidFill>
              </a:rPr>
              <a:t>day, beginning on </a:t>
            </a:r>
            <a:r>
              <a:rPr lang="en-US" sz="4000" b="1" dirty="0" smtClean="0">
                <a:solidFill>
                  <a:schemeClr val="tx1"/>
                </a:solidFill>
              </a:rPr>
              <a:t>July 3rd. </a:t>
            </a:r>
            <a:r>
              <a:rPr lang="en-US" sz="4000" b="1" dirty="0">
                <a:solidFill>
                  <a:schemeClr val="tx1"/>
                </a:solidFill>
              </a:rPr>
              <a:t>On what </a:t>
            </a:r>
            <a:r>
              <a:rPr lang="en-US" sz="4000" b="1" dirty="0" smtClean="0">
                <a:solidFill>
                  <a:schemeClr val="tx1"/>
                </a:solidFill>
              </a:rPr>
              <a:t>date in July will Cameron </a:t>
            </a:r>
            <a:r>
              <a:rPr lang="en-US" sz="4000" b="1" dirty="0">
                <a:solidFill>
                  <a:schemeClr val="tx1"/>
                </a:solidFill>
              </a:rPr>
              <a:t>be </a:t>
            </a:r>
            <a:r>
              <a:rPr lang="en-US" sz="4000" b="1" dirty="0" smtClean="0">
                <a:solidFill>
                  <a:schemeClr val="tx1"/>
                </a:solidFill>
              </a:rPr>
              <a:t>doing both sports?</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18</a:t>
            </a:r>
            <a:r>
              <a:rPr lang="en-US" b="1" baseline="30000" dirty="0" smtClean="0"/>
              <a:t>th</a:t>
            </a:r>
            <a:r>
              <a:rPr lang="en-US" b="1" dirty="0" smtClean="0"/>
              <a:t>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71331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On March 4th Darius </a:t>
            </a:r>
            <a:r>
              <a:rPr lang="en-US" sz="4000" b="1" dirty="0">
                <a:solidFill>
                  <a:schemeClr val="tx1"/>
                </a:solidFill>
              </a:rPr>
              <a:t>will </a:t>
            </a:r>
            <a:r>
              <a:rPr lang="en-US" sz="4000" b="1" dirty="0" smtClean="0">
                <a:solidFill>
                  <a:schemeClr val="tx1"/>
                </a:solidFill>
              </a:rPr>
              <a:t>begin playing</a:t>
            </a:r>
            <a:r>
              <a:rPr lang="en-US" sz="4000" b="1" dirty="0">
                <a:solidFill>
                  <a:schemeClr val="tx1"/>
                </a:solidFill>
              </a:rPr>
              <a:t> </a:t>
            </a:r>
            <a:r>
              <a:rPr lang="en-US" sz="4000" b="1" dirty="0" smtClean="0">
                <a:solidFill>
                  <a:schemeClr val="tx1"/>
                </a:solidFill>
              </a:rPr>
              <a:t>baseball </a:t>
            </a:r>
            <a:r>
              <a:rPr lang="en-US" sz="4000" b="1" dirty="0">
                <a:solidFill>
                  <a:schemeClr val="tx1"/>
                </a:solidFill>
              </a:rPr>
              <a:t>every third </a:t>
            </a:r>
            <a:r>
              <a:rPr lang="en-US" sz="4000" b="1" dirty="0" smtClean="0">
                <a:solidFill>
                  <a:schemeClr val="tx1"/>
                </a:solidFill>
              </a:rPr>
              <a:t>day. He </a:t>
            </a:r>
            <a:r>
              <a:rPr lang="en-US" sz="4000" b="1" dirty="0">
                <a:solidFill>
                  <a:schemeClr val="tx1"/>
                </a:solidFill>
              </a:rPr>
              <a:t>is also scheduled to </a:t>
            </a:r>
            <a:r>
              <a:rPr lang="en-US" sz="4000" b="1" dirty="0" smtClean="0">
                <a:solidFill>
                  <a:schemeClr val="tx1"/>
                </a:solidFill>
              </a:rPr>
              <a:t>play tennis </a:t>
            </a:r>
            <a:r>
              <a:rPr lang="en-US" sz="4000" b="1" dirty="0">
                <a:solidFill>
                  <a:schemeClr val="tx1"/>
                </a:solidFill>
              </a:rPr>
              <a:t>every fourth day, beginning on </a:t>
            </a:r>
            <a:r>
              <a:rPr lang="en-US" sz="4000" b="1" dirty="0" smtClean="0">
                <a:solidFill>
                  <a:schemeClr val="tx1"/>
                </a:solidFill>
              </a:rPr>
              <a:t>March 5th</a:t>
            </a:r>
            <a:r>
              <a:rPr lang="en-US" sz="4000" b="1" dirty="0">
                <a:solidFill>
                  <a:schemeClr val="tx1"/>
                </a:solidFill>
              </a:rPr>
              <a:t>. On what </a:t>
            </a:r>
            <a:r>
              <a:rPr lang="en-US" sz="4000" b="1" dirty="0" smtClean="0">
                <a:solidFill>
                  <a:schemeClr val="tx1"/>
                </a:solidFill>
              </a:rPr>
              <a:t>dates in March will Darius </a:t>
            </a:r>
            <a:r>
              <a:rPr lang="en-US" sz="4000" b="1" dirty="0">
                <a:solidFill>
                  <a:schemeClr val="tx1"/>
                </a:solidFill>
              </a:rPr>
              <a:t>be playing </a:t>
            </a:r>
            <a:r>
              <a:rPr lang="en-US" sz="4000" b="1" dirty="0" smtClean="0">
                <a:solidFill>
                  <a:schemeClr val="tx1"/>
                </a:solidFill>
              </a:rPr>
              <a:t>both baseball and tennis?</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13</a:t>
            </a:r>
            <a:r>
              <a:rPr lang="en-US" b="1" baseline="30000" dirty="0" smtClean="0"/>
              <a:t>th</a:t>
            </a:r>
            <a:r>
              <a:rPr lang="en-US" b="1" dirty="0" smtClean="0"/>
              <a:t>, 25</a:t>
            </a:r>
            <a:r>
              <a:rPr lang="en-US" b="1" baseline="30000" dirty="0" smtClean="0"/>
              <a:t>th</a:t>
            </a:r>
            <a:r>
              <a:rPr lang="en-US" b="1" dirty="0" smtClean="0"/>
              <a:t>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80092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What is the perimeter of the shape?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100 cm</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4114800" y="14478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14256" y="22860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14800" y="22860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020599" y="22860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91000" y="1113362"/>
            <a:ext cx="753732" cy="369332"/>
          </a:xfrm>
          <a:prstGeom prst="rect">
            <a:avLst/>
          </a:prstGeom>
          <a:noFill/>
        </p:spPr>
        <p:txBody>
          <a:bodyPr wrap="none" rtlCol="0">
            <a:spAutoFit/>
          </a:bodyPr>
          <a:lstStyle/>
          <a:p>
            <a:r>
              <a:rPr lang="en-US" dirty="0"/>
              <a:t>1</a:t>
            </a:r>
            <a:r>
              <a:rPr lang="en-US" dirty="0" smtClean="0"/>
              <a:t>0 cm</a:t>
            </a:r>
            <a:endParaRPr lang="en-US" dirty="0"/>
          </a:p>
        </p:txBody>
      </p:sp>
      <p:sp>
        <p:nvSpPr>
          <p:cNvPr id="4" name="TextBox 3"/>
          <p:cNvSpPr txBox="1"/>
          <p:nvPr/>
        </p:nvSpPr>
        <p:spPr>
          <a:xfrm rot="5400000">
            <a:off x="4816017" y="1724468"/>
            <a:ext cx="753732" cy="369332"/>
          </a:xfrm>
          <a:prstGeom prst="rect">
            <a:avLst/>
          </a:prstGeom>
          <a:noFill/>
        </p:spPr>
        <p:txBody>
          <a:bodyPr wrap="none" rtlCol="0">
            <a:spAutoFit/>
          </a:bodyPr>
          <a:lstStyle/>
          <a:p>
            <a:r>
              <a:rPr lang="en-US" dirty="0"/>
              <a:t>1</a:t>
            </a:r>
            <a:r>
              <a:rPr lang="en-US" dirty="0" smtClean="0"/>
              <a:t>0 cm</a:t>
            </a:r>
            <a:endParaRPr lang="en-US" dirty="0"/>
          </a:p>
        </p:txBody>
      </p:sp>
    </p:spTree>
    <p:extLst>
      <p:ext uri="{BB962C8B-B14F-4D97-AF65-F5344CB8AC3E}">
        <p14:creationId xmlns:p14="http://schemas.microsoft.com/office/powerpoint/2010/main" val="81502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What is the perimeter of the shape?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320 cm</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4114800" y="14478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14256" y="22860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14800" y="22860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020599" y="2286000"/>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14256" y="3125514"/>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14800" y="3125514"/>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020599" y="3125514"/>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921143" y="3125514"/>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13712" y="3125514"/>
            <a:ext cx="900544"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91000" y="1113362"/>
            <a:ext cx="753732" cy="369332"/>
          </a:xfrm>
          <a:prstGeom prst="rect">
            <a:avLst/>
          </a:prstGeom>
          <a:noFill/>
        </p:spPr>
        <p:txBody>
          <a:bodyPr wrap="none" rtlCol="0">
            <a:spAutoFit/>
          </a:bodyPr>
          <a:lstStyle/>
          <a:p>
            <a:r>
              <a:rPr lang="en-US" dirty="0" smtClean="0"/>
              <a:t>20 cm</a:t>
            </a:r>
            <a:endParaRPr lang="en-US" dirty="0"/>
          </a:p>
        </p:txBody>
      </p:sp>
      <p:sp>
        <p:nvSpPr>
          <p:cNvPr id="4" name="TextBox 3"/>
          <p:cNvSpPr txBox="1"/>
          <p:nvPr/>
        </p:nvSpPr>
        <p:spPr>
          <a:xfrm rot="5400000">
            <a:off x="4816017" y="1724468"/>
            <a:ext cx="753732" cy="369332"/>
          </a:xfrm>
          <a:prstGeom prst="rect">
            <a:avLst/>
          </a:prstGeom>
          <a:noFill/>
        </p:spPr>
        <p:txBody>
          <a:bodyPr wrap="none" rtlCol="0">
            <a:spAutoFit/>
          </a:bodyPr>
          <a:lstStyle/>
          <a:p>
            <a:r>
              <a:rPr lang="en-US" dirty="0" smtClean="0"/>
              <a:t>20 cm</a:t>
            </a:r>
            <a:endParaRPr lang="en-US" dirty="0"/>
          </a:p>
        </p:txBody>
      </p:sp>
    </p:spTree>
    <p:extLst>
      <p:ext uri="{BB962C8B-B14F-4D97-AF65-F5344CB8AC3E}">
        <p14:creationId xmlns:p14="http://schemas.microsoft.com/office/powerpoint/2010/main" val="149191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What is the perimeter of this shape?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52 ft.</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2514600" y="2590800"/>
            <a:ext cx="2895600" cy="190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91150" y="2590800"/>
            <a:ext cx="14478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181988" y="2286000"/>
            <a:ext cx="676788" cy="369332"/>
          </a:xfrm>
          <a:prstGeom prst="rect">
            <a:avLst/>
          </a:prstGeom>
          <a:noFill/>
        </p:spPr>
        <p:txBody>
          <a:bodyPr wrap="none" rtlCol="0">
            <a:spAutoFit/>
          </a:bodyPr>
          <a:lstStyle/>
          <a:p>
            <a:r>
              <a:rPr lang="en-US" dirty="0" smtClean="0"/>
              <a:t>16 ft.</a:t>
            </a:r>
            <a:endParaRPr lang="en-US" dirty="0"/>
          </a:p>
        </p:txBody>
      </p:sp>
      <p:sp>
        <p:nvSpPr>
          <p:cNvPr id="10" name="TextBox 9"/>
          <p:cNvSpPr txBox="1"/>
          <p:nvPr/>
        </p:nvSpPr>
        <p:spPr>
          <a:xfrm>
            <a:off x="1885950" y="3187184"/>
            <a:ext cx="676788" cy="369332"/>
          </a:xfrm>
          <a:prstGeom prst="rect">
            <a:avLst/>
          </a:prstGeom>
          <a:noFill/>
        </p:spPr>
        <p:txBody>
          <a:bodyPr wrap="none" rtlCol="0">
            <a:spAutoFit/>
          </a:bodyPr>
          <a:lstStyle/>
          <a:p>
            <a:r>
              <a:rPr lang="en-US" dirty="0" smtClean="0"/>
              <a:t>10 ft.</a:t>
            </a:r>
            <a:endParaRPr lang="en-US" dirty="0"/>
          </a:p>
        </p:txBody>
      </p:sp>
      <p:sp>
        <p:nvSpPr>
          <p:cNvPr id="11" name="TextBox 10"/>
          <p:cNvSpPr txBox="1"/>
          <p:nvPr/>
        </p:nvSpPr>
        <p:spPr>
          <a:xfrm>
            <a:off x="3414690" y="4552950"/>
            <a:ext cx="676788" cy="369332"/>
          </a:xfrm>
          <a:prstGeom prst="rect">
            <a:avLst/>
          </a:prstGeom>
          <a:noFill/>
        </p:spPr>
        <p:txBody>
          <a:bodyPr wrap="none" rtlCol="0">
            <a:spAutoFit/>
          </a:bodyPr>
          <a:lstStyle/>
          <a:p>
            <a:r>
              <a:rPr lang="en-US" dirty="0" smtClean="0"/>
              <a:t>12 ft.</a:t>
            </a:r>
            <a:endParaRPr lang="en-US" dirty="0"/>
          </a:p>
        </p:txBody>
      </p:sp>
      <p:sp>
        <p:nvSpPr>
          <p:cNvPr id="12" name="TextBox 11"/>
          <p:cNvSpPr txBox="1"/>
          <p:nvPr/>
        </p:nvSpPr>
        <p:spPr>
          <a:xfrm>
            <a:off x="7079672" y="2817852"/>
            <a:ext cx="559769" cy="369332"/>
          </a:xfrm>
          <a:prstGeom prst="rect">
            <a:avLst/>
          </a:prstGeom>
          <a:noFill/>
        </p:spPr>
        <p:txBody>
          <a:bodyPr wrap="none" rtlCol="0">
            <a:spAutoFit/>
          </a:bodyPr>
          <a:lstStyle/>
          <a:p>
            <a:r>
              <a:rPr lang="en-US" dirty="0" smtClean="0"/>
              <a:t>3 ft.</a:t>
            </a:r>
            <a:endParaRPr lang="en-US" dirty="0"/>
          </a:p>
        </p:txBody>
      </p:sp>
    </p:spTree>
    <p:extLst>
      <p:ext uri="{BB962C8B-B14F-4D97-AF65-F5344CB8AC3E}">
        <p14:creationId xmlns:p14="http://schemas.microsoft.com/office/powerpoint/2010/main" val="387842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What is the perimeter of this shape?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60 ft.</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2514600" y="2590800"/>
            <a:ext cx="2895600" cy="190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91150" y="2590800"/>
            <a:ext cx="14478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181988" y="2286000"/>
            <a:ext cx="676788" cy="369332"/>
          </a:xfrm>
          <a:prstGeom prst="rect">
            <a:avLst/>
          </a:prstGeom>
          <a:noFill/>
        </p:spPr>
        <p:txBody>
          <a:bodyPr wrap="none" rtlCol="0">
            <a:spAutoFit/>
          </a:bodyPr>
          <a:lstStyle/>
          <a:p>
            <a:r>
              <a:rPr lang="en-US" dirty="0" smtClean="0"/>
              <a:t>16 ft.</a:t>
            </a:r>
            <a:endParaRPr lang="en-US" dirty="0"/>
          </a:p>
        </p:txBody>
      </p:sp>
      <p:sp>
        <p:nvSpPr>
          <p:cNvPr id="10" name="TextBox 9"/>
          <p:cNvSpPr txBox="1"/>
          <p:nvPr/>
        </p:nvSpPr>
        <p:spPr>
          <a:xfrm>
            <a:off x="1885950" y="3187184"/>
            <a:ext cx="676788" cy="369332"/>
          </a:xfrm>
          <a:prstGeom prst="rect">
            <a:avLst/>
          </a:prstGeom>
          <a:noFill/>
        </p:spPr>
        <p:txBody>
          <a:bodyPr wrap="none" rtlCol="0">
            <a:spAutoFit/>
          </a:bodyPr>
          <a:lstStyle/>
          <a:p>
            <a:r>
              <a:rPr lang="en-US" dirty="0" smtClean="0"/>
              <a:t>14 ft.</a:t>
            </a:r>
            <a:endParaRPr lang="en-US" dirty="0"/>
          </a:p>
        </p:txBody>
      </p:sp>
      <p:sp>
        <p:nvSpPr>
          <p:cNvPr id="11" name="TextBox 10"/>
          <p:cNvSpPr txBox="1"/>
          <p:nvPr/>
        </p:nvSpPr>
        <p:spPr>
          <a:xfrm>
            <a:off x="2900106" y="5397062"/>
            <a:ext cx="559769" cy="369332"/>
          </a:xfrm>
          <a:prstGeom prst="rect">
            <a:avLst/>
          </a:prstGeom>
          <a:noFill/>
        </p:spPr>
        <p:txBody>
          <a:bodyPr wrap="none" rtlCol="0">
            <a:spAutoFit/>
          </a:bodyPr>
          <a:lstStyle/>
          <a:p>
            <a:r>
              <a:rPr lang="en-US" dirty="0" smtClean="0"/>
              <a:t>5 ft.</a:t>
            </a:r>
            <a:endParaRPr lang="en-US" dirty="0"/>
          </a:p>
        </p:txBody>
      </p:sp>
      <p:sp>
        <p:nvSpPr>
          <p:cNvPr id="12" name="TextBox 11"/>
          <p:cNvSpPr txBox="1"/>
          <p:nvPr/>
        </p:nvSpPr>
        <p:spPr>
          <a:xfrm>
            <a:off x="7079672" y="2817852"/>
            <a:ext cx="559769" cy="369332"/>
          </a:xfrm>
          <a:prstGeom prst="rect">
            <a:avLst/>
          </a:prstGeom>
          <a:noFill/>
        </p:spPr>
        <p:txBody>
          <a:bodyPr wrap="none" rtlCol="0">
            <a:spAutoFit/>
          </a:bodyPr>
          <a:lstStyle/>
          <a:p>
            <a:r>
              <a:rPr lang="en-US" dirty="0" smtClean="0"/>
              <a:t>4 ft.</a:t>
            </a:r>
            <a:endParaRPr lang="en-US" dirty="0"/>
          </a:p>
        </p:txBody>
      </p:sp>
      <p:sp>
        <p:nvSpPr>
          <p:cNvPr id="13" name="Rectangle 12"/>
          <p:cNvSpPr/>
          <p:nvPr/>
        </p:nvSpPr>
        <p:spPr>
          <a:xfrm>
            <a:off x="2514600" y="4482662"/>
            <a:ext cx="14478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299007" y="4570530"/>
            <a:ext cx="559769" cy="369332"/>
          </a:xfrm>
          <a:prstGeom prst="rect">
            <a:avLst/>
          </a:prstGeom>
          <a:noFill/>
        </p:spPr>
        <p:txBody>
          <a:bodyPr wrap="none" rtlCol="0">
            <a:spAutoFit/>
          </a:bodyPr>
          <a:lstStyle/>
          <a:p>
            <a:r>
              <a:rPr lang="en-US" dirty="0" smtClean="0"/>
              <a:t>5 ft.</a:t>
            </a:r>
            <a:endParaRPr lang="en-US" dirty="0"/>
          </a:p>
        </p:txBody>
      </p:sp>
      <p:sp>
        <p:nvSpPr>
          <p:cNvPr id="15" name="TextBox 14"/>
          <p:cNvSpPr txBox="1"/>
          <p:nvPr/>
        </p:nvSpPr>
        <p:spPr>
          <a:xfrm rot="16200000">
            <a:off x="5467382" y="3752819"/>
            <a:ext cx="559769" cy="369332"/>
          </a:xfrm>
          <a:prstGeom prst="rect">
            <a:avLst/>
          </a:prstGeom>
          <a:noFill/>
        </p:spPr>
        <p:txBody>
          <a:bodyPr wrap="none" rtlCol="0">
            <a:spAutoFit/>
          </a:bodyPr>
          <a:lstStyle/>
          <a:p>
            <a:r>
              <a:rPr lang="en-US" dirty="0" smtClean="0"/>
              <a:t>5 ft.</a:t>
            </a:r>
            <a:endParaRPr lang="en-US" dirty="0"/>
          </a:p>
        </p:txBody>
      </p:sp>
    </p:spTree>
    <p:extLst>
      <p:ext uri="{BB962C8B-B14F-4D97-AF65-F5344CB8AC3E}">
        <p14:creationId xmlns:p14="http://schemas.microsoft.com/office/powerpoint/2010/main" val="31951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4572000"/>
          </a:xfrm>
        </p:spPr>
        <p:txBody>
          <a:bodyPr>
            <a:noAutofit/>
          </a:bodyPr>
          <a:lstStyle/>
          <a:p>
            <a:pPr algn="l"/>
            <a:r>
              <a:rPr lang="en-US" sz="4000" b="1" dirty="0">
                <a:solidFill>
                  <a:schemeClr val="tx1"/>
                </a:solidFill>
              </a:rPr>
              <a:t>The </a:t>
            </a:r>
            <a:r>
              <a:rPr lang="en-US" sz="4000" b="1" dirty="0" smtClean="0">
                <a:solidFill>
                  <a:schemeClr val="tx1"/>
                </a:solidFill>
              </a:rPr>
              <a:t>fourth graders at</a:t>
            </a:r>
            <a:r>
              <a:rPr lang="en-US" sz="4000" b="1" dirty="0">
                <a:solidFill>
                  <a:schemeClr val="tx1"/>
                </a:solidFill>
              </a:rPr>
              <a:t> </a:t>
            </a:r>
            <a:r>
              <a:rPr lang="en-US" sz="4000" b="1" dirty="0" smtClean="0">
                <a:solidFill>
                  <a:schemeClr val="tx1"/>
                </a:solidFill>
              </a:rPr>
              <a:t>Pinebluff School made an obstacle course. The course </a:t>
            </a:r>
            <a:r>
              <a:rPr lang="en-US" sz="4000" b="1" dirty="0">
                <a:solidFill>
                  <a:schemeClr val="tx1"/>
                </a:solidFill>
              </a:rPr>
              <a:t>had five sides </a:t>
            </a:r>
            <a:r>
              <a:rPr lang="en-US" sz="4000" b="1" dirty="0" smtClean="0">
                <a:solidFill>
                  <a:schemeClr val="tx1"/>
                </a:solidFill>
              </a:rPr>
              <a:t>and started </a:t>
            </a:r>
            <a:r>
              <a:rPr lang="en-US" sz="4000" b="1" dirty="0">
                <a:solidFill>
                  <a:schemeClr val="tx1"/>
                </a:solidFill>
              </a:rPr>
              <a:t>and ended </a:t>
            </a:r>
            <a:r>
              <a:rPr lang="en-US" sz="4000" b="1" dirty="0" smtClean="0">
                <a:solidFill>
                  <a:schemeClr val="tx1"/>
                </a:solidFill>
              </a:rPr>
              <a:t>at the </a:t>
            </a:r>
            <a:r>
              <a:rPr lang="en-US" sz="4000" b="1" dirty="0">
                <a:solidFill>
                  <a:schemeClr val="tx1"/>
                </a:solidFill>
              </a:rPr>
              <a:t>same place. </a:t>
            </a:r>
            <a:r>
              <a:rPr lang="en-US" sz="4000" b="1" dirty="0" smtClean="0">
                <a:solidFill>
                  <a:schemeClr val="tx1"/>
                </a:solidFill>
              </a:rPr>
              <a:t>Two sides were 45 feet </a:t>
            </a:r>
            <a:r>
              <a:rPr lang="en-US" sz="4000" b="1" dirty="0">
                <a:solidFill>
                  <a:schemeClr val="tx1"/>
                </a:solidFill>
              </a:rPr>
              <a:t>long and </a:t>
            </a:r>
            <a:r>
              <a:rPr lang="en-US" sz="4000" b="1" dirty="0" smtClean="0">
                <a:solidFill>
                  <a:schemeClr val="tx1"/>
                </a:solidFill>
              </a:rPr>
              <a:t>three sides were </a:t>
            </a:r>
            <a:r>
              <a:rPr lang="en-US" sz="4000" b="1" dirty="0">
                <a:solidFill>
                  <a:schemeClr val="tx1"/>
                </a:solidFill>
              </a:rPr>
              <a:t>2</a:t>
            </a:r>
            <a:r>
              <a:rPr lang="en-US" sz="4000" b="1" dirty="0" smtClean="0">
                <a:solidFill>
                  <a:schemeClr val="tx1"/>
                </a:solidFill>
              </a:rPr>
              <a:t>0 feet long. What was the total distance in yards around the course?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50 yards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11331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a:solidFill>
                  <a:schemeClr val="tx1"/>
                </a:solidFill>
              </a:rPr>
              <a:t>The area of a square is </a:t>
            </a:r>
            <a:r>
              <a:rPr lang="en-US" sz="4000" b="1" dirty="0" smtClean="0">
                <a:solidFill>
                  <a:schemeClr val="tx1"/>
                </a:solidFill>
              </a:rPr>
              <a:t>36 </a:t>
            </a:r>
            <a:r>
              <a:rPr lang="en-US" sz="4000" b="1" dirty="0">
                <a:solidFill>
                  <a:schemeClr val="tx1"/>
                </a:solidFill>
              </a:rPr>
              <a:t>square</a:t>
            </a:r>
          </a:p>
          <a:p>
            <a:r>
              <a:rPr lang="en-US" sz="4000" b="1" dirty="0" smtClean="0">
                <a:solidFill>
                  <a:schemeClr val="tx1"/>
                </a:solidFill>
              </a:rPr>
              <a:t>meters</a:t>
            </a:r>
            <a:r>
              <a:rPr lang="en-US" sz="4000" b="1" dirty="0">
                <a:solidFill>
                  <a:schemeClr val="tx1"/>
                </a:solidFill>
              </a:rPr>
              <a:t>. What is the perimeter of the square</a:t>
            </a:r>
            <a:r>
              <a:rPr lang="en-US" sz="4000" b="1" dirty="0" smtClean="0">
                <a:solidFill>
                  <a:schemeClr val="tx1"/>
                </a:solidFill>
              </a:rPr>
              <a:t>?</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24 meters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85631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What is the sum of the odd numbers between 3 and 21?</a:t>
            </a:r>
            <a:endParaRPr lang="en-US" sz="4000" b="1" dirty="0">
              <a:solidFill>
                <a:schemeClr val="tx1"/>
              </a:solidFill>
            </a:endParaRP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533400" y="5897700"/>
            <a:ext cx="1255728" cy="369332"/>
          </a:xfrm>
          <a:prstGeom prst="rect">
            <a:avLst/>
          </a:prstGeom>
        </p:spPr>
        <p:txBody>
          <a:bodyPr wrap="none">
            <a:spAutoFit/>
          </a:bodyPr>
          <a:lstStyle/>
          <a:p>
            <a:pPr lvl="0"/>
            <a:r>
              <a:rPr lang="en-US" b="1" dirty="0">
                <a:solidFill>
                  <a:prstClr val="black"/>
                </a:solidFill>
              </a:rPr>
              <a:t>Answer: </a:t>
            </a:r>
            <a:r>
              <a:rPr lang="en-US" b="1" dirty="0" smtClean="0">
                <a:solidFill>
                  <a:prstClr val="black"/>
                </a:solidFill>
              </a:rPr>
              <a:t>96</a:t>
            </a:r>
            <a:endParaRPr lang="en-US" b="1" dirty="0">
              <a:solidFill>
                <a:prstClr val="black"/>
              </a:solidFill>
            </a:endParaRPr>
          </a:p>
        </p:txBody>
      </p:sp>
    </p:spTree>
    <p:extLst>
      <p:ext uri="{BB962C8B-B14F-4D97-AF65-F5344CB8AC3E}">
        <p14:creationId xmlns:p14="http://schemas.microsoft.com/office/powerpoint/2010/main" val="32013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Brandon </a:t>
            </a:r>
            <a:r>
              <a:rPr lang="en-US" sz="4000" b="1" dirty="0">
                <a:solidFill>
                  <a:schemeClr val="tx1"/>
                </a:solidFill>
              </a:rPr>
              <a:t>is </a:t>
            </a:r>
            <a:r>
              <a:rPr lang="en-US" sz="4000" b="1" dirty="0" smtClean="0">
                <a:solidFill>
                  <a:schemeClr val="tx1"/>
                </a:solidFill>
              </a:rPr>
              <a:t>stacking bricks for his </a:t>
            </a:r>
            <a:r>
              <a:rPr lang="en-US" sz="4000" b="1" dirty="0">
                <a:solidFill>
                  <a:schemeClr val="tx1"/>
                </a:solidFill>
              </a:rPr>
              <a:t>father. </a:t>
            </a:r>
            <a:r>
              <a:rPr lang="en-US" sz="4000" b="1" dirty="0" smtClean="0">
                <a:solidFill>
                  <a:schemeClr val="tx1"/>
                </a:solidFill>
              </a:rPr>
              <a:t>He pays him </a:t>
            </a:r>
            <a:r>
              <a:rPr lang="en-US" sz="4000" b="1" dirty="0">
                <a:solidFill>
                  <a:schemeClr val="tx1"/>
                </a:solidFill>
              </a:rPr>
              <a:t>50¢ for the first </a:t>
            </a:r>
            <a:r>
              <a:rPr lang="en-US" sz="4000" b="1" dirty="0" smtClean="0">
                <a:solidFill>
                  <a:schemeClr val="tx1"/>
                </a:solidFill>
              </a:rPr>
              <a:t>brick </a:t>
            </a:r>
            <a:r>
              <a:rPr lang="en-US" sz="4000" b="1" dirty="0">
                <a:solidFill>
                  <a:schemeClr val="tx1"/>
                </a:solidFill>
              </a:rPr>
              <a:t>and increases </a:t>
            </a:r>
            <a:r>
              <a:rPr lang="en-US" sz="4000" b="1" dirty="0" smtClean="0">
                <a:solidFill>
                  <a:schemeClr val="tx1"/>
                </a:solidFill>
              </a:rPr>
              <a:t>his</a:t>
            </a:r>
            <a:r>
              <a:rPr lang="en-US" sz="4000" b="1" dirty="0">
                <a:solidFill>
                  <a:schemeClr val="tx1"/>
                </a:solidFill>
              </a:rPr>
              <a:t> </a:t>
            </a:r>
            <a:r>
              <a:rPr lang="en-US" sz="4000" b="1" dirty="0" smtClean="0">
                <a:solidFill>
                  <a:schemeClr val="tx1"/>
                </a:solidFill>
              </a:rPr>
              <a:t>pay </a:t>
            </a:r>
            <a:r>
              <a:rPr lang="en-US" sz="4000" b="1" dirty="0">
                <a:solidFill>
                  <a:schemeClr val="tx1"/>
                </a:solidFill>
              </a:rPr>
              <a:t>by 25¢ per </a:t>
            </a:r>
            <a:r>
              <a:rPr lang="en-US" sz="4000" b="1" dirty="0" smtClean="0">
                <a:solidFill>
                  <a:schemeClr val="tx1"/>
                </a:solidFill>
              </a:rPr>
              <a:t>brick. </a:t>
            </a:r>
            <a:r>
              <a:rPr lang="en-US" sz="4000" b="1" dirty="0">
                <a:solidFill>
                  <a:schemeClr val="tx1"/>
                </a:solidFill>
              </a:rPr>
              <a:t>How many </a:t>
            </a:r>
            <a:r>
              <a:rPr lang="en-US" sz="4000" b="1" dirty="0" smtClean="0">
                <a:solidFill>
                  <a:schemeClr val="tx1"/>
                </a:solidFill>
              </a:rPr>
              <a:t>bricks </a:t>
            </a:r>
            <a:r>
              <a:rPr lang="en-US" sz="4000" b="1" dirty="0">
                <a:solidFill>
                  <a:schemeClr val="tx1"/>
                </a:solidFill>
              </a:rPr>
              <a:t>will </a:t>
            </a:r>
            <a:r>
              <a:rPr lang="en-US" sz="4000" b="1" dirty="0" smtClean="0">
                <a:solidFill>
                  <a:schemeClr val="tx1"/>
                </a:solidFill>
              </a:rPr>
              <a:t>he</a:t>
            </a:r>
            <a:r>
              <a:rPr lang="en-US" sz="4000" b="1" dirty="0">
                <a:solidFill>
                  <a:schemeClr val="tx1"/>
                </a:solidFill>
              </a:rPr>
              <a:t> </a:t>
            </a:r>
            <a:r>
              <a:rPr lang="en-US" sz="4000" b="1" dirty="0" smtClean="0">
                <a:solidFill>
                  <a:schemeClr val="tx1"/>
                </a:solidFill>
              </a:rPr>
              <a:t>have </a:t>
            </a:r>
            <a:r>
              <a:rPr lang="en-US" sz="4000" b="1" dirty="0">
                <a:solidFill>
                  <a:schemeClr val="tx1"/>
                </a:solidFill>
              </a:rPr>
              <a:t>to </a:t>
            </a:r>
            <a:r>
              <a:rPr lang="en-US" sz="4000" b="1" dirty="0" smtClean="0">
                <a:solidFill>
                  <a:schemeClr val="tx1"/>
                </a:solidFill>
              </a:rPr>
              <a:t>stack to earn $11.00?</a:t>
            </a:r>
            <a:endParaRPr lang="en-US" sz="4000" b="1" dirty="0">
              <a:solidFill>
                <a:schemeClr val="tx1"/>
              </a:solidFill>
            </a:endParaRPr>
          </a:p>
        </p:txBody>
      </p:sp>
      <p:sp>
        <p:nvSpPr>
          <p:cNvPr id="8" name="TextBox 7"/>
          <p:cNvSpPr txBox="1">
            <a:spLocks noChangeArrowheads="1"/>
          </p:cNvSpPr>
          <p:nvPr/>
        </p:nvSpPr>
        <p:spPr bwMode="auto">
          <a:xfrm>
            <a:off x="762000" y="6265178"/>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9551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Harvey collects </a:t>
            </a:r>
            <a:r>
              <a:rPr lang="en-US" sz="4000" b="1" dirty="0" smtClean="0">
                <a:solidFill>
                  <a:schemeClr val="tx1"/>
                </a:solidFill>
              </a:rPr>
              <a:t>worms for </a:t>
            </a:r>
            <a:r>
              <a:rPr lang="en-US" sz="4000" b="1" dirty="0">
                <a:solidFill>
                  <a:schemeClr val="tx1"/>
                </a:solidFill>
              </a:rPr>
              <a:t>his </a:t>
            </a:r>
            <a:r>
              <a:rPr lang="en-US" sz="4000" b="1" dirty="0" smtClean="0">
                <a:solidFill>
                  <a:schemeClr val="tx1"/>
                </a:solidFill>
              </a:rPr>
              <a:t>grandfather's bait shop. </a:t>
            </a:r>
            <a:r>
              <a:rPr lang="en-US" sz="4000" b="1" dirty="0">
                <a:solidFill>
                  <a:schemeClr val="tx1"/>
                </a:solidFill>
              </a:rPr>
              <a:t>His grandfather pays him two cents for </a:t>
            </a:r>
            <a:r>
              <a:rPr lang="en-US" sz="4000" b="1" dirty="0" smtClean="0">
                <a:solidFill>
                  <a:schemeClr val="tx1"/>
                </a:solidFill>
              </a:rPr>
              <a:t>each worm. How </a:t>
            </a:r>
            <a:r>
              <a:rPr lang="en-US" sz="4000" b="1" dirty="0">
                <a:solidFill>
                  <a:schemeClr val="tx1"/>
                </a:solidFill>
              </a:rPr>
              <a:t>many </a:t>
            </a:r>
            <a:r>
              <a:rPr lang="en-US" sz="4000" b="1" dirty="0" smtClean="0">
                <a:solidFill>
                  <a:schemeClr val="tx1"/>
                </a:solidFill>
              </a:rPr>
              <a:t>worms must  </a:t>
            </a:r>
            <a:r>
              <a:rPr lang="en-US" sz="4000" b="1" dirty="0">
                <a:solidFill>
                  <a:schemeClr val="tx1"/>
                </a:solidFill>
              </a:rPr>
              <a:t>Harvey </a:t>
            </a:r>
            <a:r>
              <a:rPr lang="en-US" sz="4000" b="1" dirty="0" smtClean="0">
                <a:solidFill>
                  <a:schemeClr val="tx1"/>
                </a:solidFill>
              </a:rPr>
              <a:t>collect to have $4.70?</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235</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79949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85800" y="381000"/>
            <a:ext cx="8001000" cy="4114800"/>
          </a:xfrm>
        </p:spPr>
        <p:txBody>
          <a:bodyPr>
            <a:noAutofit/>
          </a:bodyPr>
          <a:lstStyle/>
          <a:p>
            <a:pPr>
              <a:buClr>
                <a:schemeClr val="tx1">
                  <a:shade val="95000"/>
                </a:schemeClr>
              </a:buClr>
              <a:defRPr/>
            </a:pPr>
            <a:r>
              <a:rPr lang="en-US" sz="3600" b="1" dirty="0" smtClean="0">
                <a:solidFill>
                  <a:schemeClr val="tx1"/>
                </a:solidFill>
              </a:rPr>
              <a:t>Trevion's father promised </a:t>
            </a:r>
            <a:r>
              <a:rPr lang="en-US" sz="3600" b="1" dirty="0">
                <a:solidFill>
                  <a:schemeClr val="tx1"/>
                </a:solidFill>
              </a:rPr>
              <a:t>to pay him to </a:t>
            </a:r>
            <a:r>
              <a:rPr lang="en-US" sz="3600" b="1" dirty="0" smtClean="0">
                <a:solidFill>
                  <a:schemeClr val="tx1"/>
                </a:solidFill>
              </a:rPr>
              <a:t>dig 10 boxes </a:t>
            </a:r>
            <a:r>
              <a:rPr lang="en-US" sz="3600" b="1" dirty="0">
                <a:solidFill>
                  <a:schemeClr val="tx1"/>
                </a:solidFill>
              </a:rPr>
              <a:t>of </a:t>
            </a:r>
            <a:r>
              <a:rPr lang="en-US" sz="3600" b="1" dirty="0" smtClean="0">
                <a:solidFill>
                  <a:schemeClr val="tx1"/>
                </a:solidFill>
              </a:rPr>
              <a:t>worms. Trevion </a:t>
            </a:r>
            <a:r>
              <a:rPr lang="en-US" sz="3600" b="1" dirty="0">
                <a:solidFill>
                  <a:schemeClr val="tx1"/>
                </a:solidFill>
              </a:rPr>
              <a:t>said he would do it if </a:t>
            </a:r>
            <a:r>
              <a:rPr lang="en-US" sz="3600" b="1" dirty="0" smtClean="0">
                <a:solidFill>
                  <a:schemeClr val="tx1"/>
                </a:solidFill>
              </a:rPr>
              <a:t>he </a:t>
            </a:r>
            <a:r>
              <a:rPr lang="en-US" sz="3600" b="1" dirty="0">
                <a:solidFill>
                  <a:schemeClr val="tx1"/>
                </a:solidFill>
              </a:rPr>
              <a:t>would pay him 5 cents for the first </a:t>
            </a:r>
            <a:r>
              <a:rPr lang="en-US" sz="3600" b="1" dirty="0" smtClean="0">
                <a:solidFill>
                  <a:schemeClr val="tx1"/>
                </a:solidFill>
              </a:rPr>
              <a:t>box, </a:t>
            </a:r>
            <a:r>
              <a:rPr lang="en-US" sz="3600" b="1" dirty="0">
                <a:solidFill>
                  <a:schemeClr val="tx1"/>
                </a:solidFill>
              </a:rPr>
              <a:t>10 cents for the second, and so on, doubling the amount </a:t>
            </a:r>
            <a:r>
              <a:rPr lang="en-US" sz="3600" b="1" dirty="0" smtClean="0">
                <a:solidFill>
                  <a:schemeClr val="tx1"/>
                </a:solidFill>
              </a:rPr>
              <a:t>for </a:t>
            </a:r>
            <a:r>
              <a:rPr lang="en-US" sz="3600" b="1" dirty="0">
                <a:solidFill>
                  <a:schemeClr val="tx1"/>
                </a:solidFill>
              </a:rPr>
              <a:t>each </a:t>
            </a:r>
            <a:r>
              <a:rPr lang="en-US" sz="3600" b="1" dirty="0" smtClean="0">
                <a:solidFill>
                  <a:schemeClr val="tx1"/>
                </a:solidFill>
              </a:rPr>
              <a:t>box. How </a:t>
            </a:r>
            <a:r>
              <a:rPr lang="en-US" sz="3600" b="1" dirty="0">
                <a:solidFill>
                  <a:schemeClr val="tx1"/>
                </a:solidFill>
              </a:rPr>
              <a:t>much would </a:t>
            </a:r>
            <a:r>
              <a:rPr lang="en-US" sz="3600" b="1" dirty="0" smtClean="0">
                <a:solidFill>
                  <a:schemeClr val="tx1"/>
                </a:solidFill>
              </a:rPr>
              <a:t>his dad </a:t>
            </a:r>
            <a:r>
              <a:rPr lang="en-US" sz="3600" b="1" dirty="0">
                <a:solidFill>
                  <a:schemeClr val="tx1"/>
                </a:solidFill>
              </a:rPr>
              <a:t>have to </a:t>
            </a:r>
            <a:r>
              <a:rPr lang="en-US" sz="3600" b="1" dirty="0" smtClean="0">
                <a:solidFill>
                  <a:schemeClr val="tx1"/>
                </a:solidFill>
              </a:rPr>
              <a:t>pay for the 10 boxes? </a:t>
            </a:r>
            <a:endParaRPr lang="en-US" sz="3600" dirty="0">
              <a:solidFill>
                <a:schemeClr val="tx1"/>
              </a:solidFill>
            </a:endParaRPr>
          </a:p>
        </p:txBody>
      </p:sp>
      <p:sp>
        <p:nvSpPr>
          <p:cNvPr id="8" name="TextBox 7"/>
          <p:cNvSpPr txBox="1">
            <a:spLocks noChangeArrowheads="1"/>
          </p:cNvSpPr>
          <p:nvPr/>
        </p:nvSpPr>
        <p:spPr bwMode="auto">
          <a:xfrm>
            <a:off x="3810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$51.20</a:t>
            </a:r>
            <a:endParaRPr lang="en-US" b="1" dirty="0"/>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701842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09600" y="381000"/>
            <a:ext cx="8077200" cy="1752600"/>
          </a:xfrm>
        </p:spPr>
        <p:txBody>
          <a:bodyPr>
            <a:noAutofit/>
          </a:bodyPr>
          <a:lstStyle/>
          <a:p>
            <a:pPr>
              <a:buClr>
                <a:schemeClr val="tx1">
                  <a:shade val="95000"/>
                </a:schemeClr>
              </a:buClr>
              <a:defRPr/>
            </a:pPr>
            <a:r>
              <a:rPr lang="en-US" sz="3600" b="1" dirty="0" smtClean="0">
                <a:solidFill>
                  <a:schemeClr val="tx1"/>
                </a:solidFill>
              </a:rPr>
              <a:t>Debbie </a:t>
            </a:r>
            <a:r>
              <a:rPr lang="en-US" sz="3600" b="1" dirty="0">
                <a:solidFill>
                  <a:schemeClr val="tx1"/>
                </a:solidFill>
              </a:rPr>
              <a:t>and her friends made </a:t>
            </a:r>
            <a:r>
              <a:rPr lang="en-US" sz="3600" b="1" dirty="0" smtClean="0">
                <a:solidFill>
                  <a:schemeClr val="tx1"/>
                </a:solidFill>
              </a:rPr>
              <a:t>63 brownies to sell at the bizarre this morning. They sold 1 brownie </a:t>
            </a:r>
            <a:r>
              <a:rPr lang="en-US" sz="3600" b="1" dirty="0">
                <a:solidFill>
                  <a:schemeClr val="tx1"/>
                </a:solidFill>
              </a:rPr>
              <a:t>in the first hour, 2 </a:t>
            </a:r>
            <a:r>
              <a:rPr lang="en-US" sz="3600" b="1" dirty="0" smtClean="0">
                <a:solidFill>
                  <a:schemeClr val="tx1"/>
                </a:solidFill>
              </a:rPr>
              <a:t>brownies </a:t>
            </a:r>
            <a:r>
              <a:rPr lang="en-US" sz="3600" b="1" dirty="0">
                <a:solidFill>
                  <a:schemeClr val="tx1"/>
                </a:solidFill>
              </a:rPr>
              <a:t>in the second hour; and 4 </a:t>
            </a:r>
            <a:r>
              <a:rPr lang="en-US" sz="3600" b="1" dirty="0" smtClean="0">
                <a:solidFill>
                  <a:schemeClr val="tx1"/>
                </a:solidFill>
              </a:rPr>
              <a:t>brownies </a:t>
            </a:r>
            <a:r>
              <a:rPr lang="en-US" sz="3600" b="1" dirty="0">
                <a:solidFill>
                  <a:schemeClr val="tx1"/>
                </a:solidFill>
              </a:rPr>
              <a:t>in the third hour. </a:t>
            </a:r>
            <a:r>
              <a:rPr lang="en-US" sz="3600" b="1" dirty="0" smtClean="0">
                <a:solidFill>
                  <a:schemeClr val="tx1"/>
                </a:solidFill>
              </a:rPr>
              <a:t>If they keep doubling the amount of brownies they sell each hour, how </a:t>
            </a:r>
            <a:r>
              <a:rPr lang="en-US" sz="3600" b="1" dirty="0">
                <a:solidFill>
                  <a:schemeClr val="tx1"/>
                </a:solidFill>
              </a:rPr>
              <a:t>many hours in all will it take </a:t>
            </a:r>
            <a:r>
              <a:rPr lang="en-US" sz="3600" b="1" dirty="0" smtClean="0">
                <a:solidFill>
                  <a:schemeClr val="tx1"/>
                </a:solidFill>
              </a:rPr>
              <a:t>them to sell all the brownies?</a:t>
            </a:r>
            <a:endParaRPr lang="en-US" sz="3600" dirty="0">
              <a:solidFill>
                <a:schemeClr val="tx1"/>
              </a:solidFill>
            </a:endParaRPr>
          </a:p>
        </p:txBody>
      </p:sp>
      <p:sp>
        <p:nvSpPr>
          <p:cNvPr id="8" name="TextBox 7"/>
          <p:cNvSpPr txBox="1">
            <a:spLocks noChangeArrowheads="1"/>
          </p:cNvSpPr>
          <p:nvPr/>
        </p:nvSpPr>
        <p:spPr bwMode="auto">
          <a:xfrm>
            <a:off x="3810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6 hours</a:t>
            </a:r>
            <a:endParaRPr lang="en-US" b="1" dirty="0"/>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4286039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Jordan </a:t>
            </a:r>
            <a:r>
              <a:rPr lang="en-US" sz="4000" b="1" dirty="0">
                <a:solidFill>
                  <a:schemeClr val="tx1"/>
                </a:solidFill>
              </a:rPr>
              <a:t>wants to order a present from </a:t>
            </a:r>
            <a:r>
              <a:rPr lang="en-US" sz="4000" b="1" dirty="0" smtClean="0">
                <a:solidFill>
                  <a:schemeClr val="tx1"/>
                </a:solidFill>
              </a:rPr>
              <a:t>a catalog </a:t>
            </a:r>
            <a:r>
              <a:rPr lang="en-US" sz="4000" b="1" dirty="0">
                <a:solidFill>
                  <a:schemeClr val="tx1"/>
                </a:solidFill>
              </a:rPr>
              <a:t>for </a:t>
            </a:r>
            <a:r>
              <a:rPr lang="en-US" sz="4000" b="1" dirty="0" smtClean="0">
                <a:solidFill>
                  <a:schemeClr val="tx1"/>
                </a:solidFill>
              </a:rPr>
              <a:t>Ally's </a:t>
            </a:r>
            <a:r>
              <a:rPr lang="en-US" sz="4000" b="1" dirty="0">
                <a:solidFill>
                  <a:schemeClr val="tx1"/>
                </a:solidFill>
              </a:rPr>
              <a:t>birthday on </a:t>
            </a:r>
            <a:r>
              <a:rPr lang="en-US" sz="4000" b="1" dirty="0" smtClean="0">
                <a:solidFill>
                  <a:schemeClr val="tx1"/>
                </a:solidFill>
              </a:rPr>
              <a:t>July 14</a:t>
            </a:r>
            <a:r>
              <a:rPr lang="en-US" sz="4000" b="1" dirty="0">
                <a:solidFill>
                  <a:schemeClr val="tx1"/>
                </a:solidFill>
              </a:rPr>
              <a:t>. </a:t>
            </a:r>
            <a:r>
              <a:rPr lang="en-US" sz="4000" b="1" dirty="0" smtClean="0">
                <a:solidFill>
                  <a:schemeClr val="tx1"/>
                </a:solidFill>
              </a:rPr>
              <a:t>It takes four weeks for the delivery starting the day after the order is placed. What </a:t>
            </a:r>
            <a:r>
              <a:rPr lang="en-US" sz="4000" b="1" dirty="0">
                <a:solidFill>
                  <a:schemeClr val="tx1"/>
                </a:solidFill>
              </a:rPr>
              <a:t>is the latest </a:t>
            </a:r>
            <a:r>
              <a:rPr lang="en-US" sz="4000" b="1" dirty="0" smtClean="0">
                <a:solidFill>
                  <a:schemeClr val="tx1"/>
                </a:solidFill>
              </a:rPr>
              <a:t>date he </a:t>
            </a:r>
            <a:r>
              <a:rPr lang="en-US" sz="4000" b="1" dirty="0">
                <a:solidFill>
                  <a:schemeClr val="tx1"/>
                </a:solidFill>
              </a:rPr>
              <a:t>can order the present for it to arrive on </a:t>
            </a:r>
            <a:r>
              <a:rPr lang="en-US" sz="4000" b="1" dirty="0" smtClean="0">
                <a:solidFill>
                  <a:schemeClr val="tx1"/>
                </a:solidFill>
              </a:rPr>
              <a:t>the 14th</a:t>
            </a:r>
            <a:r>
              <a:rPr lang="en-US" sz="4000" b="1" dirty="0">
                <a:solidFill>
                  <a:schemeClr val="tx1"/>
                </a:solidFill>
              </a:rPr>
              <a:t>?</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June 16</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67843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For the third grade bake sale, </a:t>
            </a:r>
            <a:r>
              <a:rPr lang="en-US" sz="4000" b="1" dirty="0" smtClean="0">
                <a:solidFill>
                  <a:schemeClr val="tx1"/>
                </a:solidFill>
              </a:rPr>
              <a:t>Zanai</a:t>
            </a:r>
            <a:endParaRPr lang="en-US" sz="4000" b="1" dirty="0">
              <a:solidFill>
                <a:schemeClr val="tx1"/>
              </a:solidFill>
            </a:endParaRPr>
          </a:p>
          <a:p>
            <a:pPr algn="l"/>
            <a:r>
              <a:rPr lang="en-US" sz="4000" b="1" dirty="0">
                <a:solidFill>
                  <a:schemeClr val="tx1"/>
                </a:solidFill>
              </a:rPr>
              <a:t>baked four dozen cookies. Only two and </a:t>
            </a:r>
            <a:r>
              <a:rPr lang="en-US" sz="4000" b="1" dirty="0" smtClean="0">
                <a:solidFill>
                  <a:schemeClr val="tx1"/>
                </a:solidFill>
              </a:rPr>
              <a:t>one-half dozen </a:t>
            </a:r>
            <a:r>
              <a:rPr lang="en-US" sz="4000" b="1" dirty="0">
                <a:solidFill>
                  <a:schemeClr val="tx1"/>
                </a:solidFill>
              </a:rPr>
              <a:t>of her cookies sold. </a:t>
            </a:r>
            <a:r>
              <a:rPr lang="en-US" sz="4000" b="1" dirty="0" smtClean="0">
                <a:solidFill>
                  <a:schemeClr val="tx1"/>
                </a:solidFill>
              </a:rPr>
              <a:t>She gives </a:t>
            </a:r>
            <a:r>
              <a:rPr lang="en-US" sz="4000" b="1" dirty="0">
                <a:solidFill>
                  <a:schemeClr val="tx1"/>
                </a:solidFill>
              </a:rPr>
              <a:t>each of her 16 classmates </a:t>
            </a:r>
            <a:r>
              <a:rPr lang="en-US" sz="4000" b="1" dirty="0" smtClean="0">
                <a:solidFill>
                  <a:schemeClr val="tx1"/>
                </a:solidFill>
              </a:rPr>
              <a:t>one of the left over cookies. How many cookies will she have for herself?</a:t>
            </a:r>
            <a:endParaRPr lang="en-US" sz="4000" b="1" dirty="0">
              <a:solidFill>
                <a:schemeClr val="tx1"/>
              </a:solidFill>
            </a:endParaRPr>
          </a:p>
        </p:txBody>
      </p:sp>
      <p:sp>
        <p:nvSpPr>
          <p:cNvPr id="8" name="TextBox 7"/>
          <p:cNvSpPr txBox="1">
            <a:spLocks noChangeArrowheads="1"/>
          </p:cNvSpPr>
          <p:nvPr/>
        </p:nvSpPr>
        <p:spPr bwMode="auto">
          <a:xfrm>
            <a:off x="533400" y="6319044"/>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78997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For the </a:t>
            </a:r>
            <a:r>
              <a:rPr lang="en-US" sz="4000" b="1" dirty="0" smtClean="0">
                <a:solidFill>
                  <a:schemeClr val="tx1"/>
                </a:solidFill>
              </a:rPr>
              <a:t>carnival, Mrs. Black</a:t>
            </a:r>
            <a:endParaRPr lang="en-US" sz="4000" b="1" dirty="0">
              <a:solidFill>
                <a:schemeClr val="tx1"/>
              </a:solidFill>
            </a:endParaRPr>
          </a:p>
          <a:p>
            <a:pPr algn="l"/>
            <a:r>
              <a:rPr lang="en-US" sz="4000" b="1" dirty="0">
                <a:solidFill>
                  <a:schemeClr val="tx1"/>
                </a:solidFill>
              </a:rPr>
              <a:t>baked </a:t>
            </a:r>
            <a:r>
              <a:rPr lang="en-US" sz="4000" b="1" dirty="0" smtClean="0">
                <a:solidFill>
                  <a:schemeClr val="tx1"/>
                </a:solidFill>
              </a:rPr>
              <a:t>six </a:t>
            </a:r>
            <a:r>
              <a:rPr lang="en-US" sz="4000" b="1" dirty="0">
                <a:solidFill>
                  <a:schemeClr val="tx1"/>
                </a:solidFill>
              </a:rPr>
              <a:t>dozen cookies. Only </a:t>
            </a:r>
            <a:r>
              <a:rPr lang="en-US" sz="4000" b="1" dirty="0" smtClean="0">
                <a:solidFill>
                  <a:schemeClr val="tx1"/>
                </a:solidFill>
              </a:rPr>
              <a:t>3 </a:t>
            </a:r>
            <a:r>
              <a:rPr lang="en-US" sz="4000" b="1" dirty="0">
                <a:solidFill>
                  <a:schemeClr val="tx1"/>
                </a:solidFill>
              </a:rPr>
              <a:t>and </a:t>
            </a:r>
            <a:r>
              <a:rPr lang="en-US" sz="4000" b="1" dirty="0" smtClean="0">
                <a:solidFill>
                  <a:schemeClr val="tx1"/>
                </a:solidFill>
              </a:rPr>
              <a:t>one-half dozen </a:t>
            </a:r>
            <a:r>
              <a:rPr lang="en-US" sz="4000" b="1" dirty="0">
                <a:solidFill>
                  <a:schemeClr val="tx1"/>
                </a:solidFill>
              </a:rPr>
              <a:t>of her cookies sold. </a:t>
            </a:r>
            <a:r>
              <a:rPr lang="en-US" sz="4000" b="1" dirty="0" smtClean="0">
                <a:solidFill>
                  <a:schemeClr val="tx1"/>
                </a:solidFill>
              </a:rPr>
              <a:t>She gave 22 cookies away. How many cookies will she have for herself?</a:t>
            </a:r>
            <a:endParaRPr lang="en-US" sz="4000" b="1" dirty="0">
              <a:solidFill>
                <a:schemeClr val="tx1"/>
              </a:solidFill>
            </a:endParaRPr>
          </a:p>
        </p:txBody>
      </p:sp>
      <p:sp>
        <p:nvSpPr>
          <p:cNvPr id="8" name="TextBox 7"/>
          <p:cNvSpPr txBox="1">
            <a:spLocks noChangeArrowheads="1"/>
          </p:cNvSpPr>
          <p:nvPr/>
        </p:nvSpPr>
        <p:spPr bwMode="auto">
          <a:xfrm>
            <a:off x="533400" y="6319044"/>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02866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For the </a:t>
            </a:r>
            <a:r>
              <a:rPr lang="en-US" sz="4000" b="1" dirty="0" smtClean="0">
                <a:solidFill>
                  <a:schemeClr val="tx1"/>
                </a:solidFill>
              </a:rPr>
              <a:t>church bizarre, Mr. Tate made</a:t>
            </a:r>
            <a:r>
              <a:rPr lang="en-US" sz="4000" b="1" dirty="0">
                <a:solidFill>
                  <a:schemeClr val="tx1"/>
                </a:solidFill>
              </a:rPr>
              <a:t> </a:t>
            </a:r>
            <a:r>
              <a:rPr lang="en-US" sz="4000" b="1" dirty="0" smtClean="0">
                <a:solidFill>
                  <a:schemeClr val="tx1"/>
                </a:solidFill>
              </a:rPr>
              <a:t>eight </a:t>
            </a:r>
            <a:r>
              <a:rPr lang="en-US" sz="4000" b="1" dirty="0">
                <a:solidFill>
                  <a:schemeClr val="tx1"/>
                </a:solidFill>
              </a:rPr>
              <a:t>dozen C</a:t>
            </a:r>
            <a:r>
              <a:rPr lang="en-US" sz="4000" b="1" dirty="0" smtClean="0">
                <a:solidFill>
                  <a:schemeClr val="tx1"/>
                </a:solidFill>
              </a:rPr>
              <a:t>hristmas tree ornaments. Only 5 </a:t>
            </a:r>
            <a:r>
              <a:rPr lang="en-US" sz="4000" b="1" dirty="0">
                <a:solidFill>
                  <a:schemeClr val="tx1"/>
                </a:solidFill>
              </a:rPr>
              <a:t>and </a:t>
            </a:r>
            <a:r>
              <a:rPr lang="en-US" sz="4000" b="1" dirty="0" smtClean="0">
                <a:solidFill>
                  <a:schemeClr val="tx1"/>
                </a:solidFill>
              </a:rPr>
              <a:t>one-half dozen </a:t>
            </a:r>
            <a:r>
              <a:rPr lang="en-US" sz="4000" b="1" dirty="0">
                <a:solidFill>
                  <a:schemeClr val="tx1"/>
                </a:solidFill>
              </a:rPr>
              <a:t>of </a:t>
            </a:r>
            <a:r>
              <a:rPr lang="en-US" sz="4000" b="1" dirty="0" smtClean="0">
                <a:solidFill>
                  <a:schemeClr val="tx1"/>
                </a:solidFill>
              </a:rPr>
              <a:t>the ornaments sold</a:t>
            </a:r>
            <a:r>
              <a:rPr lang="en-US" sz="4000" b="1" dirty="0">
                <a:solidFill>
                  <a:schemeClr val="tx1"/>
                </a:solidFill>
              </a:rPr>
              <a:t>. </a:t>
            </a:r>
            <a:r>
              <a:rPr lang="en-US" sz="4000" b="1" dirty="0" smtClean="0">
                <a:solidFill>
                  <a:schemeClr val="tx1"/>
                </a:solidFill>
              </a:rPr>
              <a:t>He gave 7 ornaments away. How many ornaments will he have left to put on his own tree?</a:t>
            </a:r>
            <a:endParaRPr lang="en-US" sz="4000" b="1" dirty="0">
              <a:solidFill>
                <a:schemeClr val="tx1"/>
              </a:solidFill>
            </a:endParaRPr>
          </a:p>
        </p:txBody>
      </p:sp>
      <p:sp>
        <p:nvSpPr>
          <p:cNvPr id="8" name="TextBox 7"/>
          <p:cNvSpPr txBox="1">
            <a:spLocks noChangeArrowheads="1"/>
          </p:cNvSpPr>
          <p:nvPr/>
        </p:nvSpPr>
        <p:spPr bwMode="auto">
          <a:xfrm>
            <a:off x="533400" y="6319044"/>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21</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25299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Brittany </a:t>
            </a:r>
            <a:r>
              <a:rPr lang="en-US" sz="4000" b="1" dirty="0">
                <a:solidFill>
                  <a:schemeClr val="tx1"/>
                </a:solidFill>
              </a:rPr>
              <a:t>has a small pack of M&amp;Ms.</a:t>
            </a:r>
          </a:p>
          <a:p>
            <a:pPr algn="l"/>
            <a:r>
              <a:rPr lang="en-US" sz="4000" b="1" dirty="0">
                <a:solidFill>
                  <a:schemeClr val="tx1"/>
                </a:solidFill>
              </a:rPr>
              <a:t>When she opens the bag she finds six red, </a:t>
            </a:r>
            <a:r>
              <a:rPr lang="en-US" sz="4000" b="1" dirty="0" smtClean="0">
                <a:solidFill>
                  <a:schemeClr val="tx1"/>
                </a:solidFill>
              </a:rPr>
              <a:t>two green, </a:t>
            </a:r>
            <a:r>
              <a:rPr lang="en-US" sz="4000" b="1" dirty="0">
                <a:solidFill>
                  <a:schemeClr val="tx1"/>
                </a:solidFill>
              </a:rPr>
              <a:t>six brown, </a:t>
            </a:r>
            <a:r>
              <a:rPr lang="en-US" sz="4000" b="1" dirty="0" smtClean="0">
                <a:solidFill>
                  <a:schemeClr val="tx1"/>
                </a:solidFill>
              </a:rPr>
              <a:t>three yellow, three </a:t>
            </a:r>
            <a:r>
              <a:rPr lang="en-US" sz="4000" b="1" dirty="0">
                <a:solidFill>
                  <a:schemeClr val="tx1"/>
                </a:solidFill>
              </a:rPr>
              <a:t>blue, and four orange M&amp;Ms. What </a:t>
            </a:r>
            <a:r>
              <a:rPr lang="en-US" sz="4000" b="1" dirty="0" smtClean="0">
                <a:solidFill>
                  <a:schemeClr val="tx1"/>
                </a:solidFill>
              </a:rPr>
              <a:t>fraction of her candy is </a:t>
            </a:r>
            <a:r>
              <a:rPr lang="en-US" sz="4000" b="1" dirty="0">
                <a:solidFill>
                  <a:schemeClr val="tx1"/>
                </a:solidFill>
              </a:rPr>
              <a:t>either </a:t>
            </a:r>
            <a:r>
              <a:rPr lang="en-US" sz="4000" b="1" dirty="0" smtClean="0">
                <a:solidFill>
                  <a:schemeClr val="tx1"/>
                </a:solidFill>
              </a:rPr>
              <a:t>red or brown?</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6604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Marc </a:t>
            </a:r>
            <a:r>
              <a:rPr lang="en-US" sz="4000" b="1" dirty="0">
                <a:solidFill>
                  <a:schemeClr val="tx1"/>
                </a:solidFill>
              </a:rPr>
              <a:t>has a small pack of </a:t>
            </a:r>
            <a:r>
              <a:rPr lang="en-US" sz="4000" b="1" dirty="0" smtClean="0">
                <a:solidFill>
                  <a:schemeClr val="tx1"/>
                </a:solidFill>
              </a:rPr>
              <a:t>gumdrops.</a:t>
            </a:r>
            <a:endParaRPr lang="en-US" sz="4000" b="1" dirty="0">
              <a:solidFill>
                <a:schemeClr val="tx1"/>
              </a:solidFill>
            </a:endParaRPr>
          </a:p>
          <a:p>
            <a:pPr algn="l"/>
            <a:r>
              <a:rPr lang="en-US" sz="4000" b="1" dirty="0">
                <a:solidFill>
                  <a:schemeClr val="tx1"/>
                </a:solidFill>
              </a:rPr>
              <a:t>When </a:t>
            </a:r>
            <a:r>
              <a:rPr lang="en-US" sz="4000" b="1" dirty="0" smtClean="0">
                <a:solidFill>
                  <a:schemeClr val="tx1"/>
                </a:solidFill>
              </a:rPr>
              <a:t>he </a:t>
            </a:r>
            <a:r>
              <a:rPr lang="en-US" sz="4000" b="1" dirty="0">
                <a:solidFill>
                  <a:schemeClr val="tx1"/>
                </a:solidFill>
              </a:rPr>
              <a:t>opens the </a:t>
            </a:r>
            <a:r>
              <a:rPr lang="en-US" sz="4000" b="1" dirty="0" smtClean="0">
                <a:solidFill>
                  <a:schemeClr val="tx1"/>
                </a:solidFill>
              </a:rPr>
              <a:t>pack he </a:t>
            </a:r>
            <a:r>
              <a:rPr lang="en-US" sz="4000" b="1" dirty="0">
                <a:solidFill>
                  <a:schemeClr val="tx1"/>
                </a:solidFill>
              </a:rPr>
              <a:t>finds </a:t>
            </a:r>
            <a:r>
              <a:rPr lang="en-US" sz="4000" b="1" dirty="0" smtClean="0">
                <a:solidFill>
                  <a:schemeClr val="tx1"/>
                </a:solidFill>
              </a:rPr>
              <a:t>one blue, two yellow, five purple, three orange, three green, two white, and five red gumdrops</a:t>
            </a:r>
            <a:r>
              <a:rPr lang="en-US" sz="4000" b="1" dirty="0">
                <a:solidFill>
                  <a:schemeClr val="tx1"/>
                </a:solidFill>
              </a:rPr>
              <a:t>. What </a:t>
            </a:r>
            <a:r>
              <a:rPr lang="en-US" sz="4000" b="1" dirty="0" smtClean="0">
                <a:solidFill>
                  <a:schemeClr val="tx1"/>
                </a:solidFill>
              </a:rPr>
              <a:t>fraction of his gumdrops is </a:t>
            </a:r>
            <a:r>
              <a:rPr lang="en-US" sz="4000" b="1" dirty="0">
                <a:solidFill>
                  <a:schemeClr val="tx1"/>
                </a:solidFill>
              </a:rPr>
              <a:t>either </a:t>
            </a:r>
            <a:r>
              <a:rPr lang="en-US" sz="4000" b="1" dirty="0" smtClean="0">
                <a:solidFill>
                  <a:schemeClr val="tx1"/>
                </a:solidFill>
              </a:rPr>
              <a:t>yellow or purple?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1/3</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59738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Trevor started lifting weights and he lifted 2 lbs. </a:t>
            </a:r>
            <a:r>
              <a:rPr lang="en-US" sz="4000" b="1" dirty="0">
                <a:solidFill>
                  <a:schemeClr val="tx1"/>
                </a:solidFill>
              </a:rPr>
              <a:t>on the first night, and 7 </a:t>
            </a:r>
            <a:r>
              <a:rPr lang="en-US" sz="4000" b="1" dirty="0" smtClean="0">
                <a:solidFill>
                  <a:schemeClr val="tx1"/>
                </a:solidFill>
              </a:rPr>
              <a:t>lbs. </a:t>
            </a:r>
            <a:r>
              <a:rPr lang="en-US" sz="4000" b="1" dirty="0">
                <a:solidFill>
                  <a:schemeClr val="tx1"/>
                </a:solidFill>
              </a:rPr>
              <a:t>on the second night. On the third night </a:t>
            </a:r>
            <a:r>
              <a:rPr lang="en-US" sz="4000" b="1" dirty="0" smtClean="0">
                <a:solidFill>
                  <a:schemeClr val="tx1"/>
                </a:solidFill>
              </a:rPr>
              <a:t>he lifted 12 lbs</a:t>
            </a:r>
            <a:r>
              <a:rPr lang="en-US" sz="4000" b="1" dirty="0">
                <a:solidFill>
                  <a:schemeClr val="tx1"/>
                </a:solidFill>
              </a:rPr>
              <a:t>. Every night </a:t>
            </a:r>
            <a:r>
              <a:rPr lang="en-US" sz="4000" b="1" dirty="0" smtClean="0">
                <a:solidFill>
                  <a:schemeClr val="tx1"/>
                </a:solidFill>
              </a:rPr>
              <a:t>he lifted 5 </a:t>
            </a:r>
            <a:r>
              <a:rPr lang="en-US" sz="4000" b="1" dirty="0">
                <a:solidFill>
                  <a:schemeClr val="tx1"/>
                </a:solidFill>
              </a:rPr>
              <a:t>more </a:t>
            </a:r>
            <a:r>
              <a:rPr lang="en-US" sz="4000" b="1" dirty="0" smtClean="0">
                <a:solidFill>
                  <a:schemeClr val="tx1"/>
                </a:solidFill>
              </a:rPr>
              <a:t>lbs. </a:t>
            </a:r>
            <a:r>
              <a:rPr lang="en-US" sz="4000" b="1" dirty="0">
                <a:solidFill>
                  <a:schemeClr val="tx1"/>
                </a:solidFill>
              </a:rPr>
              <a:t>than </a:t>
            </a:r>
            <a:r>
              <a:rPr lang="en-US" sz="4000" b="1" dirty="0" smtClean="0">
                <a:solidFill>
                  <a:schemeClr val="tx1"/>
                </a:solidFill>
              </a:rPr>
              <a:t>he </a:t>
            </a:r>
            <a:r>
              <a:rPr lang="en-US" sz="4000" b="1" dirty="0">
                <a:solidFill>
                  <a:schemeClr val="tx1"/>
                </a:solidFill>
              </a:rPr>
              <a:t>had </a:t>
            </a:r>
            <a:r>
              <a:rPr lang="en-US" sz="4000" b="1" dirty="0" smtClean="0">
                <a:solidFill>
                  <a:schemeClr val="tx1"/>
                </a:solidFill>
              </a:rPr>
              <a:t>the </a:t>
            </a:r>
            <a:r>
              <a:rPr lang="en-US" sz="4000" b="1" dirty="0">
                <a:solidFill>
                  <a:schemeClr val="tx1"/>
                </a:solidFill>
              </a:rPr>
              <a:t>night before. If </a:t>
            </a:r>
            <a:r>
              <a:rPr lang="en-US" sz="4000" b="1" dirty="0" smtClean="0">
                <a:solidFill>
                  <a:schemeClr val="tx1"/>
                </a:solidFill>
              </a:rPr>
              <a:t>Trevor kept increasing his lifting weight, </a:t>
            </a:r>
            <a:r>
              <a:rPr lang="en-US" sz="4000" b="1" dirty="0">
                <a:solidFill>
                  <a:schemeClr val="tx1"/>
                </a:solidFill>
              </a:rPr>
              <a:t>on what night </a:t>
            </a:r>
            <a:r>
              <a:rPr lang="en-US" sz="4000" b="1" dirty="0" smtClean="0">
                <a:solidFill>
                  <a:schemeClr val="tx1"/>
                </a:solidFill>
              </a:rPr>
              <a:t>would he lift more than 60 lbs.? </a:t>
            </a:r>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13th</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4876800" y="5512790"/>
            <a:ext cx="4128656" cy="1108364"/>
          </a:xfrm>
          <a:prstGeom prst="rect">
            <a:avLst/>
          </a:prstGeom>
        </p:spPr>
      </p:pic>
    </p:spTree>
    <p:extLst>
      <p:ext uri="{BB962C8B-B14F-4D97-AF65-F5344CB8AC3E}">
        <p14:creationId xmlns:p14="http://schemas.microsoft.com/office/powerpoint/2010/main" val="310279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81000" y="304800"/>
            <a:ext cx="8458200" cy="5943600"/>
          </a:xfrm>
        </p:spPr>
        <p:txBody>
          <a:bodyPr>
            <a:noAutofit/>
          </a:bodyPr>
          <a:lstStyle/>
          <a:p>
            <a:pPr algn="l"/>
            <a:r>
              <a:rPr lang="en-US" sz="4000" b="1" dirty="0" smtClean="0">
                <a:solidFill>
                  <a:schemeClr val="tx1"/>
                </a:solidFill>
              </a:rPr>
              <a:t>A and B represent two different numbers. What numbers are A and B if: </a:t>
            </a:r>
          </a:p>
          <a:p>
            <a:pPr algn="l"/>
            <a:r>
              <a:rPr lang="en-US" sz="4000" b="1" dirty="0" smtClean="0">
                <a:solidFill>
                  <a:schemeClr val="tx1"/>
                </a:solidFill>
              </a:rPr>
              <a:t>A </a:t>
            </a:r>
            <a:r>
              <a:rPr lang="en-US" sz="4000" b="1" dirty="0">
                <a:solidFill>
                  <a:schemeClr val="tx1"/>
                </a:solidFill>
              </a:rPr>
              <a:t>+ B = </a:t>
            </a:r>
            <a:r>
              <a:rPr lang="en-US" sz="4000" b="1" dirty="0" smtClean="0">
                <a:solidFill>
                  <a:schemeClr val="tx1"/>
                </a:solidFill>
              </a:rPr>
              <a:t>13, and</a:t>
            </a:r>
          </a:p>
          <a:p>
            <a:pPr algn="l"/>
            <a:r>
              <a:rPr lang="en-US" sz="4000" b="1" dirty="0" smtClean="0">
                <a:solidFill>
                  <a:schemeClr val="tx1"/>
                </a:solidFill>
              </a:rPr>
              <a:t>A </a:t>
            </a:r>
            <a:r>
              <a:rPr lang="en-US" sz="4000" b="1" dirty="0">
                <a:solidFill>
                  <a:schemeClr val="tx1"/>
                </a:solidFill>
              </a:rPr>
              <a:t>x B = </a:t>
            </a:r>
            <a:r>
              <a:rPr lang="en-US" sz="4000" b="1" dirty="0" smtClean="0">
                <a:solidFill>
                  <a:schemeClr val="tx1"/>
                </a:solidFill>
              </a:rPr>
              <a:t>36 </a:t>
            </a:r>
          </a:p>
          <a:p>
            <a:pPr algn="l"/>
            <a:r>
              <a:rPr lang="en-US" sz="4000" b="1" dirty="0" smtClean="0">
                <a:solidFill>
                  <a:schemeClr val="tx1"/>
                </a:solidFill>
              </a:rPr>
              <a:t>A &gt; B</a:t>
            </a:r>
          </a:p>
          <a:p>
            <a:pPr algn="l"/>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A=9 and B =4</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56090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81000" y="304800"/>
            <a:ext cx="8458200" cy="5943600"/>
          </a:xfrm>
        </p:spPr>
        <p:txBody>
          <a:bodyPr>
            <a:noAutofit/>
          </a:bodyPr>
          <a:lstStyle/>
          <a:p>
            <a:pPr algn="l"/>
            <a:r>
              <a:rPr lang="en-US" sz="4000" b="1" dirty="0" smtClean="0">
                <a:solidFill>
                  <a:schemeClr val="tx1"/>
                </a:solidFill>
              </a:rPr>
              <a:t>C and D represent two different numbers. What numbers are C and D if: </a:t>
            </a:r>
          </a:p>
          <a:p>
            <a:pPr algn="l"/>
            <a:r>
              <a:rPr lang="en-US" sz="4000" b="1" dirty="0" smtClean="0">
                <a:solidFill>
                  <a:schemeClr val="tx1"/>
                </a:solidFill>
              </a:rPr>
              <a:t>C </a:t>
            </a:r>
            <a:r>
              <a:rPr lang="en-US" sz="4000" b="1" dirty="0">
                <a:solidFill>
                  <a:schemeClr val="tx1"/>
                </a:solidFill>
              </a:rPr>
              <a:t>+ </a:t>
            </a:r>
            <a:r>
              <a:rPr lang="en-US" sz="4000" b="1" dirty="0" smtClean="0">
                <a:solidFill>
                  <a:schemeClr val="tx1"/>
                </a:solidFill>
              </a:rPr>
              <a:t>D </a:t>
            </a:r>
            <a:r>
              <a:rPr lang="en-US" sz="4000" b="1" dirty="0">
                <a:solidFill>
                  <a:schemeClr val="tx1"/>
                </a:solidFill>
              </a:rPr>
              <a:t>= </a:t>
            </a:r>
            <a:r>
              <a:rPr lang="en-US" sz="4000" b="1" dirty="0" smtClean="0">
                <a:solidFill>
                  <a:schemeClr val="tx1"/>
                </a:solidFill>
              </a:rPr>
              <a:t>16, and</a:t>
            </a:r>
          </a:p>
          <a:p>
            <a:pPr algn="l"/>
            <a:r>
              <a:rPr lang="en-US" sz="4000" b="1" dirty="0" smtClean="0">
                <a:solidFill>
                  <a:schemeClr val="tx1"/>
                </a:solidFill>
              </a:rPr>
              <a:t>C ÷ D </a:t>
            </a:r>
            <a:r>
              <a:rPr lang="en-US" sz="4000" b="1" dirty="0">
                <a:solidFill>
                  <a:schemeClr val="tx1"/>
                </a:solidFill>
              </a:rPr>
              <a:t>= </a:t>
            </a:r>
            <a:r>
              <a:rPr lang="en-US" sz="4000" b="1" dirty="0" smtClean="0">
                <a:solidFill>
                  <a:schemeClr val="tx1"/>
                </a:solidFill>
              </a:rPr>
              <a:t>3 </a:t>
            </a:r>
          </a:p>
          <a:p>
            <a:pPr algn="l"/>
            <a:r>
              <a:rPr lang="en-US" sz="4000" b="1" dirty="0" smtClean="0">
                <a:solidFill>
                  <a:schemeClr val="tx1"/>
                </a:solidFill>
              </a:rPr>
              <a:t>D &lt; C</a:t>
            </a:r>
          </a:p>
          <a:p>
            <a:pPr algn="l"/>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a:t>
            </a:r>
            <a:r>
              <a:rPr lang="en-US" b="1" dirty="0"/>
              <a:t>C</a:t>
            </a:r>
            <a:r>
              <a:rPr lang="en-US" b="1" dirty="0" smtClean="0"/>
              <a:t>=12and D =4</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7298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81000" y="304800"/>
            <a:ext cx="8458200" cy="5943600"/>
          </a:xfrm>
        </p:spPr>
        <p:txBody>
          <a:bodyPr>
            <a:noAutofit/>
          </a:bodyPr>
          <a:lstStyle/>
          <a:p>
            <a:pPr algn="l"/>
            <a:r>
              <a:rPr lang="en-US" sz="4000" b="1" dirty="0" smtClean="0">
                <a:solidFill>
                  <a:schemeClr val="tx1"/>
                </a:solidFill>
              </a:rPr>
              <a:t>X and Y represent two different numbers. What numbers are X and Y if: </a:t>
            </a:r>
          </a:p>
          <a:p>
            <a:pPr algn="l"/>
            <a:r>
              <a:rPr lang="en-US" sz="4000" b="1" dirty="0" smtClean="0">
                <a:solidFill>
                  <a:schemeClr val="tx1"/>
                </a:solidFill>
              </a:rPr>
              <a:t>X - Y </a:t>
            </a:r>
            <a:r>
              <a:rPr lang="en-US" sz="4000" b="1" dirty="0">
                <a:solidFill>
                  <a:schemeClr val="tx1"/>
                </a:solidFill>
              </a:rPr>
              <a:t>= </a:t>
            </a:r>
            <a:r>
              <a:rPr lang="en-US" sz="4000" b="1" dirty="0" smtClean="0">
                <a:solidFill>
                  <a:schemeClr val="tx1"/>
                </a:solidFill>
              </a:rPr>
              <a:t>20, and</a:t>
            </a:r>
          </a:p>
          <a:p>
            <a:pPr algn="l"/>
            <a:r>
              <a:rPr lang="en-US" sz="4000" b="1" dirty="0" smtClean="0">
                <a:solidFill>
                  <a:schemeClr val="tx1"/>
                </a:solidFill>
              </a:rPr>
              <a:t>X ÷ Y </a:t>
            </a:r>
            <a:r>
              <a:rPr lang="en-US" sz="4000" b="1" dirty="0">
                <a:solidFill>
                  <a:schemeClr val="tx1"/>
                </a:solidFill>
              </a:rPr>
              <a:t>= </a:t>
            </a:r>
            <a:r>
              <a:rPr lang="en-US" sz="4000" b="1" dirty="0" smtClean="0">
                <a:solidFill>
                  <a:schemeClr val="tx1"/>
                </a:solidFill>
              </a:rPr>
              <a:t>5 </a:t>
            </a:r>
          </a:p>
          <a:p>
            <a:pPr algn="l"/>
            <a:r>
              <a:rPr lang="en-US" sz="4000" b="1" dirty="0" smtClean="0">
                <a:solidFill>
                  <a:schemeClr val="tx1"/>
                </a:solidFill>
              </a:rPr>
              <a:t>X &gt; Y</a:t>
            </a:r>
          </a:p>
          <a:p>
            <a:pPr algn="l"/>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X=25 and Y =5</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55499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smtClean="0">
                <a:solidFill>
                  <a:schemeClr val="tx1"/>
                </a:solidFill>
              </a:rPr>
              <a:t>Fill in the blanks </a:t>
            </a:r>
            <a:r>
              <a:rPr lang="en-US" sz="4000" b="1" dirty="0">
                <a:solidFill>
                  <a:schemeClr val="tx1"/>
                </a:solidFill>
              </a:rPr>
              <a:t>to make a </a:t>
            </a:r>
            <a:r>
              <a:rPr lang="en-US" sz="4000" b="1" dirty="0" smtClean="0">
                <a:solidFill>
                  <a:schemeClr val="tx1"/>
                </a:solidFill>
              </a:rPr>
              <a:t>the</a:t>
            </a:r>
            <a:endParaRPr lang="en-US" sz="4000" b="1" dirty="0">
              <a:solidFill>
                <a:schemeClr val="tx1"/>
              </a:solidFill>
            </a:endParaRPr>
          </a:p>
          <a:p>
            <a:r>
              <a:rPr lang="en-US" sz="4000" b="1" dirty="0" smtClean="0">
                <a:solidFill>
                  <a:schemeClr val="tx1"/>
                </a:solidFill>
              </a:rPr>
              <a:t>Subtraction problem correct.</a:t>
            </a:r>
          </a:p>
          <a:p>
            <a:endParaRPr lang="en-US" sz="4000" dirty="0">
              <a:solidFill>
                <a:schemeClr val="tx1"/>
              </a:solidFill>
            </a:endParaRPr>
          </a:p>
          <a:p>
            <a:r>
              <a:rPr lang="en-US" sz="5400" dirty="0" smtClean="0">
                <a:solidFill>
                  <a:schemeClr val="tx1"/>
                </a:solidFill>
              </a:rPr>
              <a:t>5 1    3 6</a:t>
            </a:r>
          </a:p>
          <a:p>
            <a:r>
              <a:rPr lang="en-US" sz="5400" dirty="0" smtClean="0">
                <a:solidFill>
                  <a:schemeClr val="tx1"/>
                </a:solidFill>
              </a:rPr>
              <a:t>3 6 9</a:t>
            </a:r>
          </a:p>
          <a:p>
            <a:r>
              <a:rPr lang="en-US" sz="5400" dirty="0" smtClean="0">
                <a:solidFill>
                  <a:schemeClr val="tx1"/>
                </a:solidFill>
              </a:rPr>
              <a:t>2 8 1 4 1</a:t>
            </a:r>
            <a:endParaRPr lang="en-US" sz="54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 2,  6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ectangle 1"/>
          <p:cNvSpPr/>
          <p:nvPr/>
        </p:nvSpPr>
        <p:spPr>
          <a:xfrm>
            <a:off x="4659900" y="2769472"/>
            <a:ext cx="308146" cy="4598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733800" y="3735115"/>
            <a:ext cx="308146" cy="4598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91200" y="3749563"/>
            <a:ext cx="308146" cy="4598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3352800" y="4495800"/>
            <a:ext cx="31242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3568262"/>
            <a:ext cx="55573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06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If all the symbols represent different digits, what does        represent?</a:t>
            </a:r>
          </a:p>
          <a:p>
            <a:pPr algn="l"/>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1</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19" name="Heart 18"/>
          <p:cNvSpPr/>
          <p:nvPr/>
        </p:nvSpPr>
        <p:spPr>
          <a:xfrm>
            <a:off x="4744041" y="1066800"/>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370380" y="2115208"/>
            <a:ext cx="8169000" cy="2975841"/>
            <a:chOff x="370380" y="1773622"/>
            <a:chExt cx="8169000" cy="2975841"/>
          </a:xfrm>
        </p:grpSpPr>
        <p:grpSp>
          <p:nvGrpSpPr>
            <p:cNvPr id="28" name="Group 27"/>
            <p:cNvGrpSpPr/>
            <p:nvPr/>
          </p:nvGrpSpPr>
          <p:grpSpPr>
            <a:xfrm>
              <a:off x="370380" y="1818290"/>
              <a:ext cx="2141592" cy="1572610"/>
              <a:chOff x="370380" y="1804495"/>
              <a:chExt cx="2141592" cy="1572610"/>
            </a:xfrm>
          </p:grpSpPr>
          <p:grpSp>
            <p:nvGrpSpPr>
              <p:cNvPr id="9" name="Group 8"/>
              <p:cNvGrpSpPr/>
              <p:nvPr/>
            </p:nvGrpSpPr>
            <p:grpSpPr>
              <a:xfrm>
                <a:off x="835572" y="1804495"/>
                <a:ext cx="1676400" cy="1572610"/>
                <a:chOff x="1828800" y="1943100"/>
                <a:chExt cx="1676400" cy="1572610"/>
              </a:xfrm>
            </p:grpSpPr>
            <p:sp>
              <p:nvSpPr>
                <p:cNvPr id="2" name="Heart 1"/>
                <p:cNvSpPr/>
                <p:nvPr/>
              </p:nvSpPr>
              <p:spPr>
                <a:xfrm>
                  <a:off x="1828800" y="2057400"/>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n 2"/>
                <p:cNvSpPr/>
                <p:nvPr/>
              </p:nvSpPr>
              <p:spPr>
                <a:xfrm>
                  <a:off x="2667000" y="1943100"/>
                  <a:ext cx="838200" cy="762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oon 3"/>
                <p:cNvSpPr/>
                <p:nvPr/>
              </p:nvSpPr>
              <p:spPr>
                <a:xfrm>
                  <a:off x="1828800" y="2906110"/>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2660431" y="2885089"/>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370380" y="2247684"/>
                <a:ext cx="465192" cy="769441"/>
              </a:xfrm>
              <a:prstGeom prst="rect">
                <a:avLst/>
              </a:prstGeom>
              <a:noFill/>
            </p:spPr>
            <p:txBody>
              <a:bodyPr wrap="none" rtlCol="0">
                <a:spAutoFit/>
              </a:bodyPr>
              <a:lstStyle/>
              <a:p>
                <a:r>
                  <a:rPr lang="en-US" sz="4400" dirty="0" smtClean="0"/>
                  <a:t>+</a:t>
                </a:r>
                <a:endParaRPr lang="en-US" sz="4400" dirty="0"/>
              </a:p>
            </p:txBody>
          </p:sp>
        </p:grpSp>
        <p:grpSp>
          <p:nvGrpSpPr>
            <p:cNvPr id="22" name="Group 21"/>
            <p:cNvGrpSpPr/>
            <p:nvPr/>
          </p:nvGrpSpPr>
          <p:grpSpPr>
            <a:xfrm>
              <a:off x="3150421" y="1853106"/>
              <a:ext cx="1174640" cy="1537794"/>
              <a:chOff x="2927022" y="1842595"/>
              <a:chExt cx="1174640" cy="1537794"/>
            </a:xfrm>
          </p:grpSpPr>
          <p:grpSp>
            <p:nvGrpSpPr>
              <p:cNvPr id="12" name="Group 11"/>
              <p:cNvGrpSpPr/>
              <p:nvPr/>
            </p:nvGrpSpPr>
            <p:grpSpPr>
              <a:xfrm>
                <a:off x="3415862" y="1842595"/>
                <a:ext cx="685800" cy="1537794"/>
                <a:chOff x="3415862" y="1842595"/>
                <a:chExt cx="685800" cy="1537794"/>
              </a:xfrm>
            </p:grpSpPr>
            <p:sp>
              <p:nvSpPr>
                <p:cNvPr id="10" name="Moon 9"/>
                <p:cNvSpPr/>
                <p:nvPr/>
              </p:nvSpPr>
              <p:spPr>
                <a:xfrm>
                  <a:off x="3429000" y="1842595"/>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miley Face 10"/>
                <p:cNvSpPr/>
                <p:nvPr/>
              </p:nvSpPr>
              <p:spPr>
                <a:xfrm>
                  <a:off x="3415862" y="2770789"/>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2927022" y="2222722"/>
                <a:ext cx="465192" cy="769441"/>
              </a:xfrm>
              <a:prstGeom prst="rect">
                <a:avLst/>
              </a:prstGeom>
              <a:noFill/>
            </p:spPr>
            <p:txBody>
              <a:bodyPr wrap="none" rtlCol="0">
                <a:spAutoFit/>
              </a:bodyPr>
              <a:lstStyle/>
              <a:p>
                <a:r>
                  <a:rPr lang="en-US" sz="4400" dirty="0" smtClean="0"/>
                  <a:t>+</a:t>
                </a:r>
                <a:endParaRPr lang="en-US" sz="4400" dirty="0"/>
              </a:p>
            </p:txBody>
          </p:sp>
        </p:grpSp>
        <p:grpSp>
          <p:nvGrpSpPr>
            <p:cNvPr id="25" name="Group 24"/>
            <p:cNvGrpSpPr/>
            <p:nvPr/>
          </p:nvGrpSpPr>
          <p:grpSpPr>
            <a:xfrm>
              <a:off x="6965590" y="1979887"/>
              <a:ext cx="1154033" cy="1411013"/>
              <a:chOff x="5925639" y="1865587"/>
              <a:chExt cx="1154033" cy="1411013"/>
            </a:xfrm>
          </p:grpSpPr>
          <p:sp>
            <p:nvSpPr>
              <p:cNvPr id="16" name="Smiley Face 15"/>
              <p:cNvSpPr/>
              <p:nvPr/>
            </p:nvSpPr>
            <p:spPr>
              <a:xfrm>
                <a:off x="6393872" y="2667000"/>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Heart 16"/>
              <p:cNvSpPr/>
              <p:nvPr/>
            </p:nvSpPr>
            <p:spPr>
              <a:xfrm>
                <a:off x="6393872" y="1865587"/>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925639" y="2222722"/>
                <a:ext cx="465192" cy="769441"/>
              </a:xfrm>
              <a:prstGeom prst="rect">
                <a:avLst/>
              </a:prstGeom>
              <a:noFill/>
            </p:spPr>
            <p:txBody>
              <a:bodyPr wrap="none" rtlCol="0">
                <a:spAutoFit/>
              </a:bodyPr>
              <a:lstStyle/>
              <a:p>
                <a:r>
                  <a:rPr lang="en-US" sz="4400" dirty="0" smtClean="0"/>
                  <a:t>+</a:t>
                </a:r>
                <a:endParaRPr lang="en-US" sz="4400" dirty="0"/>
              </a:p>
            </p:txBody>
          </p:sp>
        </p:grpSp>
        <p:grpSp>
          <p:nvGrpSpPr>
            <p:cNvPr id="27" name="Group 26"/>
            <p:cNvGrpSpPr/>
            <p:nvPr/>
          </p:nvGrpSpPr>
          <p:grpSpPr>
            <a:xfrm>
              <a:off x="4970013" y="1773622"/>
              <a:ext cx="1221828" cy="1617278"/>
              <a:chOff x="4340772" y="1766395"/>
              <a:chExt cx="1221828" cy="1617278"/>
            </a:xfrm>
          </p:grpSpPr>
          <p:grpSp>
            <p:nvGrpSpPr>
              <p:cNvPr id="15" name="Group 14"/>
              <p:cNvGrpSpPr/>
              <p:nvPr/>
            </p:nvGrpSpPr>
            <p:grpSpPr>
              <a:xfrm>
                <a:off x="4724400" y="1766395"/>
                <a:ext cx="838200" cy="1617278"/>
                <a:chOff x="4724400" y="1766395"/>
                <a:chExt cx="838200" cy="1617278"/>
              </a:xfrm>
            </p:grpSpPr>
            <p:sp>
              <p:nvSpPr>
                <p:cNvPr id="13" name="Smiley Face 12"/>
                <p:cNvSpPr/>
                <p:nvPr/>
              </p:nvSpPr>
              <p:spPr>
                <a:xfrm>
                  <a:off x="4800600" y="2774073"/>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p:cNvSpPr/>
                <p:nvPr/>
              </p:nvSpPr>
              <p:spPr>
                <a:xfrm>
                  <a:off x="4724400" y="1766395"/>
                  <a:ext cx="838200" cy="762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4340772" y="2222722"/>
                <a:ext cx="465192" cy="769441"/>
              </a:xfrm>
              <a:prstGeom prst="rect">
                <a:avLst/>
              </a:prstGeom>
              <a:noFill/>
            </p:spPr>
            <p:txBody>
              <a:bodyPr wrap="none" rtlCol="0">
                <a:spAutoFit/>
              </a:bodyPr>
              <a:lstStyle/>
              <a:p>
                <a:r>
                  <a:rPr lang="en-US" sz="4400" dirty="0" smtClean="0"/>
                  <a:t>+</a:t>
                </a:r>
                <a:endParaRPr lang="en-US" sz="4400" dirty="0"/>
              </a:p>
            </p:txBody>
          </p:sp>
        </p:grpSp>
        <p:cxnSp>
          <p:nvCxnSpPr>
            <p:cNvPr id="30" name="Straight Connector 29"/>
            <p:cNvCxnSpPr/>
            <p:nvPr/>
          </p:nvCxnSpPr>
          <p:spPr>
            <a:xfrm>
              <a:off x="680544" y="3657600"/>
              <a:ext cx="18314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33451" y="3636579"/>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027886" y="3657600"/>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4066" y="3662855"/>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48996" y="3733800"/>
              <a:ext cx="1138453" cy="1015663"/>
            </a:xfrm>
            <a:prstGeom prst="rect">
              <a:avLst/>
            </a:prstGeom>
            <a:noFill/>
          </p:spPr>
          <p:txBody>
            <a:bodyPr wrap="none" rtlCol="0">
              <a:spAutoFit/>
            </a:bodyPr>
            <a:lstStyle/>
            <a:p>
              <a:r>
                <a:rPr lang="en-US" sz="6000" b="1" dirty="0"/>
                <a:t>7 2</a:t>
              </a:r>
            </a:p>
          </p:txBody>
        </p:sp>
        <p:sp>
          <p:nvSpPr>
            <p:cNvPr id="36" name="TextBox 35"/>
            <p:cNvSpPr txBox="1"/>
            <p:nvPr/>
          </p:nvSpPr>
          <p:spPr>
            <a:xfrm>
              <a:off x="3326881" y="3733800"/>
              <a:ext cx="1138453" cy="1015663"/>
            </a:xfrm>
            <a:prstGeom prst="rect">
              <a:avLst/>
            </a:prstGeom>
            <a:noFill/>
          </p:spPr>
          <p:txBody>
            <a:bodyPr wrap="none" rtlCol="0">
              <a:spAutoFit/>
            </a:bodyPr>
            <a:lstStyle/>
            <a:p>
              <a:r>
                <a:rPr lang="en-US" sz="6000" b="1" dirty="0" smtClean="0"/>
                <a:t>1 3</a:t>
              </a:r>
              <a:endParaRPr lang="en-US" sz="6000" b="1" dirty="0"/>
            </a:p>
          </p:txBody>
        </p:sp>
        <p:sp>
          <p:nvSpPr>
            <p:cNvPr id="37" name="TextBox 36"/>
            <p:cNvSpPr txBox="1"/>
            <p:nvPr/>
          </p:nvSpPr>
          <p:spPr>
            <a:xfrm>
              <a:off x="5203514" y="3733800"/>
              <a:ext cx="1138453" cy="1015663"/>
            </a:xfrm>
            <a:prstGeom prst="rect">
              <a:avLst/>
            </a:prstGeom>
            <a:noFill/>
          </p:spPr>
          <p:txBody>
            <a:bodyPr wrap="none" rtlCol="0">
              <a:spAutoFit/>
            </a:bodyPr>
            <a:lstStyle/>
            <a:p>
              <a:r>
                <a:rPr lang="en-US" sz="6000" b="1" dirty="0" smtClean="0"/>
                <a:t>1 </a:t>
              </a:r>
              <a:r>
                <a:rPr lang="en-US" sz="6000" b="1" dirty="0"/>
                <a:t>2</a:t>
              </a:r>
            </a:p>
          </p:txBody>
        </p:sp>
        <p:sp>
          <p:nvSpPr>
            <p:cNvPr id="38" name="TextBox 37"/>
            <p:cNvSpPr txBox="1"/>
            <p:nvPr/>
          </p:nvSpPr>
          <p:spPr>
            <a:xfrm>
              <a:off x="7426804" y="3708737"/>
              <a:ext cx="574196" cy="1015663"/>
            </a:xfrm>
            <a:prstGeom prst="rect">
              <a:avLst/>
            </a:prstGeom>
            <a:noFill/>
          </p:spPr>
          <p:txBody>
            <a:bodyPr wrap="none" rtlCol="0">
              <a:spAutoFit/>
            </a:bodyPr>
            <a:lstStyle/>
            <a:p>
              <a:r>
                <a:rPr lang="en-US" sz="6000" b="1" dirty="0" smtClean="0"/>
                <a:t>9</a:t>
              </a:r>
              <a:endParaRPr lang="en-US" sz="6000" b="1" dirty="0"/>
            </a:p>
          </p:txBody>
        </p:sp>
      </p:grpSp>
    </p:spTree>
    <p:extLst>
      <p:ext uri="{BB962C8B-B14F-4D97-AF65-F5344CB8AC3E}">
        <p14:creationId xmlns:p14="http://schemas.microsoft.com/office/powerpoint/2010/main" val="169368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If all the symbols represent different digits, what does        represent?</a:t>
            </a:r>
          </a:p>
          <a:p>
            <a:pPr algn="l"/>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4</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Heart 1"/>
          <p:cNvSpPr/>
          <p:nvPr/>
        </p:nvSpPr>
        <p:spPr>
          <a:xfrm>
            <a:off x="910458" y="2229508"/>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n 2"/>
          <p:cNvSpPr/>
          <p:nvPr/>
        </p:nvSpPr>
        <p:spPr>
          <a:xfrm>
            <a:off x="1780244" y="2118492"/>
            <a:ext cx="838200" cy="762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oon 3"/>
          <p:cNvSpPr/>
          <p:nvPr/>
        </p:nvSpPr>
        <p:spPr>
          <a:xfrm>
            <a:off x="942044" y="3081502"/>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1780244" y="3062013"/>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50576" y="2603065"/>
            <a:ext cx="465192" cy="769441"/>
          </a:xfrm>
          <a:prstGeom prst="rect">
            <a:avLst/>
          </a:prstGeom>
          <a:noFill/>
        </p:spPr>
        <p:txBody>
          <a:bodyPr wrap="none" rtlCol="0">
            <a:spAutoFit/>
          </a:bodyPr>
          <a:lstStyle/>
          <a:p>
            <a:r>
              <a:rPr lang="en-US" sz="4400" dirty="0" smtClean="0"/>
              <a:t>+</a:t>
            </a:r>
            <a:endParaRPr lang="en-US" sz="4400" dirty="0"/>
          </a:p>
        </p:txBody>
      </p:sp>
      <p:grpSp>
        <p:nvGrpSpPr>
          <p:cNvPr id="22" name="Group 21"/>
          <p:cNvGrpSpPr/>
          <p:nvPr/>
        </p:nvGrpSpPr>
        <p:grpSpPr>
          <a:xfrm>
            <a:off x="3150421" y="2194692"/>
            <a:ext cx="1035378" cy="1149568"/>
            <a:chOff x="2927022" y="1842595"/>
            <a:chExt cx="1035378" cy="1149568"/>
          </a:xfrm>
        </p:grpSpPr>
        <p:sp>
          <p:nvSpPr>
            <p:cNvPr id="10" name="Moon 9"/>
            <p:cNvSpPr/>
            <p:nvPr/>
          </p:nvSpPr>
          <p:spPr>
            <a:xfrm>
              <a:off x="3429000" y="1842595"/>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927022" y="2222722"/>
              <a:ext cx="465192" cy="769441"/>
            </a:xfrm>
            <a:prstGeom prst="rect">
              <a:avLst/>
            </a:prstGeom>
            <a:noFill/>
          </p:spPr>
          <p:txBody>
            <a:bodyPr wrap="none" rtlCol="0">
              <a:spAutoFit/>
            </a:bodyPr>
            <a:lstStyle/>
            <a:p>
              <a:r>
                <a:rPr lang="en-US" sz="4400" dirty="0" smtClean="0"/>
                <a:t>+</a:t>
              </a:r>
              <a:endParaRPr lang="en-US" sz="4400" dirty="0"/>
            </a:p>
          </p:txBody>
        </p:sp>
      </p:grpSp>
      <p:grpSp>
        <p:nvGrpSpPr>
          <p:cNvPr id="25" name="Group 24"/>
          <p:cNvGrpSpPr/>
          <p:nvPr/>
        </p:nvGrpSpPr>
        <p:grpSpPr>
          <a:xfrm>
            <a:off x="6965590" y="2194692"/>
            <a:ext cx="1154033" cy="1501010"/>
            <a:chOff x="5925639" y="1738806"/>
            <a:chExt cx="1154033" cy="1501010"/>
          </a:xfrm>
        </p:grpSpPr>
        <p:sp>
          <p:nvSpPr>
            <p:cNvPr id="16" name="Smiley Face 15"/>
            <p:cNvSpPr/>
            <p:nvPr/>
          </p:nvSpPr>
          <p:spPr>
            <a:xfrm>
              <a:off x="6386853" y="1738806"/>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Heart 16"/>
            <p:cNvSpPr/>
            <p:nvPr/>
          </p:nvSpPr>
          <p:spPr>
            <a:xfrm>
              <a:off x="6393872" y="2706416"/>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925639" y="2222722"/>
              <a:ext cx="465192" cy="769441"/>
            </a:xfrm>
            <a:prstGeom prst="rect">
              <a:avLst/>
            </a:prstGeom>
            <a:noFill/>
          </p:spPr>
          <p:txBody>
            <a:bodyPr wrap="none" rtlCol="0">
              <a:spAutoFit/>
            </a:bodyPr>
            <a:lstStyle/>
            <a:p>
              <a:r>
                <a:rPr lang="en-US" sz="4400" dirty="0" smtClean="0"/>
                <a:t>+</a:t>
              </a:r>
              <a:endParaRPr lang="en-US" sz="4400" dirty="0"/>
            </a:p>
          </p:txBody>
        </p:sp>
      </p:grpSp>
      <p:sp>
        <p:nvSpPr>
          <p:cNvPr id="13" name="Smiley Face 12"/>
          <p:cNvSpPr/>
          <p:nvPr/>
        </p:nvSpPr>
        <p:spPr>
          <a:xfrm>
            <a:off x="4724400" y="1019503"/>
            <a:ext cx="685800" cy="609600"/>
          </a:xfrm>
          <a:prstGeom prst="smileyFace">
            <a:avLst>
              <a:gd name="adj" fmla="val 20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p:cNvSpPr/>
          <p:nvPr/>
        </p:nvSpPr>
        <p:spPr>
          <a:xfrm>
            <a:off x="5353641" y="2115208"/>
            <a:ext cx="838200" cy="762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970013" y="2571535"/>
            <a:ext cx="465192" cy="769441"/>
          </a:xfrm>
          <a:prstGeom prst="rect">
            <a:avLst/>
          </a:prstGeom>
          <a:noFill/>
        </p:spPr>
        <p:txBody>
          <a:bodyPr wrap="none" rtlCol="0">
            <a:spAutoFit/>
          </a:bodyPr>
          <a:lstStyle/>
          <a:p>
            <a:r>
              <a:rPr lang="en-US" sz="4400" dirty="0" smtClean="0"/>
              <a:t>+</a:t>
            </a:r>
            <a:endParaRPr lang="en-US" sz="4400" dirty="0"/>
          </a:p>
        </p:txBody>
      </p:sp>
      <p:cxnSp>
        <p:nvCxnSpPr>
          <p:cNvPr id="30" name="Straight Connector 29"/>
          <p:cNvCxnSpPr/>
          <p:nvPr/>
        </p:nvCxnSpPr>
        <p:spPr>
          <a:xfrm>
            <a:off x="680544" y="3999186"/>
            <a:ext cx="18314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33451" y="3978165"/>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027886" y="3999186"/>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4066" y="4004441"/>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48996" y="4075386"/>
            <a:ext cx="1138453" cy="1015663"/>
          </a:xfrm>
          <a:prstGeom prst="rect">
            <a:avLst/>
          </a:prstGeom>
          <a:noFill/>
        </p:spPr>
        <p:txBody>
          <a:bodyPr wrap="none" rtlCol="0">
            <a:spAutoFit/>
          </a:bodyPr>
          <a:lstStyle/>
          <a:p>
            <a:r>
              <a:rPr lang="en-US" sz="6000" b="1" dirty="0" smtClean="0"/>
              <a:t>8 3</a:t>
            </a:r>
            <a:endParaRPr lang="en-US" sz="6000" b="1" dirty="0"/>
          </a:p>
        </p:txBody>
      </p:sp>
      <p:sp>
        <p:nvSpPr>
          <p:cNvPr id="36" name="TextBox 35"/>
          <p:cNvSpPr txBox="1"/>
          <p:nvPr/>
        </p:nvSpPr>
        <p:spPr>
          <a:xfrm>
            <a:off x="3563115" y="4075386"/>
            <a:ext cx="574196" cy="1015663"/>
          </a:xfrm>
          <a:prstGeom prst="rect">
            <a:avLst/>
          </a:prstGeom>
          <a:noFill/>
        </p:spPr>
        <p:txBody>
          <a:bodyPr wrap="none" rtlCol="0">
            <a:spAutoFit/>
          </a:bodyPr>
          <a:lstStyle/>
          <a:p>
            <a:r>
              <a:rPr lang="en-US" sz="6000" b="1" dirty="0" smtClean="0"/>
              <a:t>7</a:t>
            </a:r>
            <a:endParaRPr lang="en-US" sz="6000" b="1" dirty="0"/>
          </a:p>
        </p:txBody>
      </p:sp>
      <p:sp>
        <p:nvSpPr>
          <p:cNvPr id="37" name="TextBox 36"/>
          <p:cNvSpPr txBox="1"/>
          <p:nvPr/>
        </p:nvSpPr>
        <p:spPr>
          <a:xfrm>
            <a:off x="5203514" y="4075386"/>
            <a:ext cx="1138453" cy="1015663"/>
          </a:xfrm>
          <a:prstGeom prst="rect">
            <a:avLst/>
          </a:prstGeom>
          <a:noFill/>
        </p:spPr>
        <p:txBody>
          <a:bodyPr wrap="none" rtlCol="0">
            <a:spAutoFit/>
          </a:bodyPr>
          <a:lstStyle/>
          <a:p>
            <a:r>
              <a:rPr lang="en-US" sz="6000" b="1" dirty="0" smtClean="0"/>
              <a:t>1 5</a:t>
            </a:r>
            <a:endParaRPr lang="en-US" sz="6000" b="1" dirty="0"/>
          </a:p>
        </p:txBody>
      </p:sp>
      <p:sp>
        <p:nvSpPr>
          <p:cNvPr id="38" name="TextBox 37"/>
          <p:cNvSpPr txBox="1"/>
          <p:nvPr/>
        </p:nvSpPr>
        <p:spPr>
          <a:xfrm>
            <a:off x="7315200" y="4050323"/>
            <a:ext cx="963725" cy="1015663"/>
          </a:xfrm>
          <a:prstGeom prst="rect">
            <a:avLst/>
          </a:prstGeom>
          <a:noFill/>
        </p:spPr>
        <p:txBody>
          <a:bodyPr wrap="none" rtlCol="0">
            <a:spAutoFit/>
          </a:bodyPr>
          <a:lstStyle/>
          <a:p>
            <a:r>
              <a:rPr lang="en-US" sz="6000" b="1" dirty="0" smtClean="0"/>
              <a:t>10</a:t>
            </a:r>
            <a:endParaRPr lang="en-US" sz="6000" b="1" dirty="0"/>
          </a:p>
        </p:txBody>
      </p:sp>
      <p:sp>
        <p:nvSpPr>
          <p:cNvPr id="39" name="Heart 38"/>
          <p:cNvSpPr/>
          <p:nvPr/>
        </p:nvSpPr>
        <p:spPr>
          <a:xfrm>
            <a:off x="3652399" y="3218793"/>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art 39"/>
          <p:cNvSpPr/>
          <p:nvPr/>
        </p:nvSpPr>
        <p:spPr>
          <a:xfrm>
            <a:off x="5447643" y="3181349"/>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94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If all the symbols represent different digits, what does        represent?</a:t>
            </a:r>
          </a:p>
          <a:p>
            <a:pPr algn="l"/>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4</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Heart 1"/>
          <p:cNvSpPr/>
          <p:nvPr/>
        </p:nvSpPr>
        <p:spPr>
          <a:xfrm>
            <a:off x="910458" y="2229508"/>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n 2"/>
          <p:cNvSpPr/>
          <p:nvPr/>
        </p:nvSpPr>
        <p:spPr>
          <a:xfrm>
            <a:off x="1780244" y="2118492"/>
            <a:ext cx="838200" cy="762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oon 3"/>
          <p:cNvSpPr/>
          <p:nvPr/>
        </p:nvSpPr>
        <p:spPr>
          <a:xfrm>
            <a:off x="942044" y="3081502"/>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1780244" y="3062013"/>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50576" y="2603065"/>
            <a:ext cx="465192" cy="769441"/>
          </a:xfrm>
          <a:prstGeom prst="rect">
            <a:avLst/>
          </a:prstGeom>
          <a:noFill/>
        </p:spPr>
        <p:txBody>
          <a:bodyPr wrap="none" rtlCol="0">
            <a:spAutoFit/>
          </a:bodyPr>
          <a:lstStyle/>
          <a:p>
            <a:r>
              <a:rPr lang="en-US" sz="4400" dirty="0" smtClean="0"/>
              <a:t>+</a:t>
            </a:r>
            <a:endParaRPr lang="en-US" sz="4400" dirty="0"/>
          </a:p>
        </p:txBody>
      </p:sp>
      <p:grpSp>
        <p:nvGrpSpPr>
          <p:cNvPr id="22" name="Group 21"/>
          <p:cNvGrpSpPr/>
          <p:nvPr/>
        </p:nvGrpSpPr>
        <p:grpSpPr>
          <a:xfrm>
            <a:off x="3150421" y="2194692"/>
            <a:ext cx="1035378" cy="1149568"/>
            <a:chOff x="2927022" y="1842595"/>
            <a:chExt cx="1035378" cy="1149568"/>
          </a:xfrm>
        </p:grpSpPr>
        <p:sp>
          <p:nvSpPr>
            <p:cNvPr id="10" name="Moon 9"/>
            <p:cNvSpPr/>
            <p:nvPr/>
          </p:nvSpPr>
          <p:spPr>
            <a:xfrm>
              <a:off x="3429000" y="1842595"/>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927022" y="2222722"/>
              <a:ext cx="465192" cy="769441"/>
            </a:xfrm>
            <a:prstGeom prst="rect">
              <a:avLst/>
            </a:prstGeom>
            <a:noFill/>
          </p:spPr>
          <p:txBody>
            <a:bodyPr wrap="none" rtlCol="0">
              <a:spAutoFit/>
            </a:bodyPr>
            <a:lstStyle/>
            <a:p>
              <a:r>
                <a:rPr lang="en-US" sz="4400" dirty="0" smtClean="0"/>
                <a:t>+</a:t>
              </a:r>
              <a:endParaRPr lang="en-US" sz="4400" dirty="0"/>
            </a:p>
          </p:txBody>
        </p:sp>
      </p:grpSp>
      <p:grpSp>
        <p:nvGrpSpPr>
          <p:cNvPr id="25" name="Group 24"/>
          <p:cNvGrpSpPr/>
          <p:nvPr/>
        </p:nvGrpSpPr>
        <p:grpSpPr>
          <a:xfrm>
            <a:off x="6965590" y="2194692"/>
            <a:ext cx="1154033" cy="1501010"/>
            <a:chOff x="5925639" y="1738806"/>
            <a:chExt cx="1154033" cy="1501010"/>
          </a:xfrm>
        </p:grpSpPr>
        <p:sp>
          <p:nvSpPr>
            <p:cNvPr id="16" name="Smiley Face 15"/>
            <p:cNvSpPr/>
            <p:nvPr/>
          </p:nvSpPr>
          <p:spPr>
            <a:xfrm>
              <a:off x="6386853" y="1738806"/>
              <a:ext cx="685800" cy="6096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Heart 16"/>
            <p:cNvSpPr/>
            <p:nvPr/>
          </p:nvSpPr>
          <p:spPr>
            <a:xfrm>
              <a:off x="6393872" y="2706416"/>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925639" y="2222722"/>
              <a:ext cx="465192" cy="769441"/>
            </a:xfrm>
            <a:prstGeom prst="rect">
              <a:avLst/>
            </a:prstGeom>
            <a:noFill/>
          </p:spPr>
          <p:txBody>
            <a:bodyPr wrap="none" rtlCol="0">
              <a:spAutoFit/>
            </a:bodyPr>
            <a:lstStyle/>
            <a:p>
              <a:r>
                <a:rPr lang="en-US" sz="4400" dirty="0" smtClean="0"/>
                <a:t>+</a:t>
              </a:r>
              <a:endParaRPr lang="en-US" sz="4400" dirty="0"/>
            </a:p>
          </p:txBody>
        </p:sp>
      </p:grpSp>
      <p:sp>
        <p:nvSpPr>
          <p:cNvPr id="14" name="Sun 13"/>
          <p:cNvSpPr/>
          <p:nvPr/>
        </p:nvSpPr>
        <p:spPr>
          <a:xfrm>
            <a:off x="5353641" y="2115208"/>
            <a:ext cx="838200" cy="762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970013" y="2571535"/>
            <a:ext cx="465192" cy="769441"/>
          </a:xfrm>
          <a:prstGeom prst="rect">
            <a:avLst/>
          </a:prstGeom>
          <a:noFill/>
        </p:spPr>
        <p:txBody>
          <a:bodyPr wrap="none" rtlCol="0">
            <a:spAutoFit/>
          </a:bodyPr>
          <a:lstStyle/>
          <a:p>
            <a:r>
              <a:rPr lang="en-US" sz="4400" dirty="0" smtClean="0"/>
              <a:t>+</a:t>
            </a:r>
            <a:endParaRPr lang="en-US" sz="4400" dirty="0"/>
          </a:p>
        </p:txBody>
      </p:sp>
      <p:cxnSp>
        <p:nvCxnSpPr>
          <p:cNvPr id="30" name="Straight Connector 29"/>
          <p:cNvCxnSpPr/>
          <p:nvPr/>
        </p:nvCxnSpPr>
        <p:spPr>
          <a:xfrm>
            <a:off x="680544" y="3999186"/>
            <a:ext cx="183142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33451" y="3978165"/>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027886" y="3999186"/>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4066" y="4004441"/>
            <a:ext cx="15253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48996" y="4075386"/>
            <a:ext cx="1138453" cy="1015663"/>
          </a:xfrm>
          <a:prstGeom prst="rect">
            <a:avLst/>
          </a:prstGeom>
          <a:noFill/>
        </p:spPr>
        <p:txBody>
          <a:bodyPr wrap="none" rtlCol="0">
            <a:spAutoFit/>
          </a:bodyPr>
          <a:lstStyle/>
          <a:p>
            <a:r>
              <a:rPr lang="en-US" sz="6000" b="1" dirty="0" smtClean="0"/>
              <a:t>8 3</a:t>
            </a:r>
            <a:endParaRPr lang="en-US" sz="6000" b="1" dirty="0"/>
          </a:p>
        </p:txBody>
      </p:sp>
      <p:sp>
        <p:nvSpPr>
          <p:cNvPr id="36" name="TextBox 35"/>
          <p:cNvSpPr txBox="1"/>
          <p:nvPr/>
        </p:nvSpPr>
        <p:spPr>
          <a:xfrm>
            <a:off x="3563115" y="4075386"/>
            <a:ext cx="574196" cy="1015663"/>
          </a:xfrm>
          <a:prstGeom prst="rect">
            <a:avLst/>
          </a:prstGeom>
          <a:noFill/>
        </p:spPr>
        <p:txBody>
          <a:bodyPr wrap="none" rtlCol="0">
            <a:spAutoFit/>
          </a:bodyPr>
          <a:lstStyle/>
          <a:p>
            <a:r>
              <a:rPr lang="en-US" sz="6000" b="1" dirty="0" smtClean="0"/>
              <a:t>7</a:t>
            </a:r>
            <a:endParaRPr lang="en-US" sz="6000" b="1" dirty="0"/>
          </a:p>
        </p:txBody>
      </p:sp>
      <p:sp>
        <p:nvSpPr>
          <p:cNvPr id="37" name="TextBox 36"/>
          <p:cNvSpPr txBox="1"/>
          <p:nvPr/>
        </p:nvSpPr>
        <p:spPr>
          <a:xfrm>
            <a:off x="5203514" y="4075386"/>
            <a:ext cx="1138453" cy="1015663"/>
          </a:xfrm>
          <a:prstGeom prst="rect">
            <a:avLst/>
          </a:prstGeom>
          <a:noFill/>
        </p:spPr>
        <p:txBody>
          <a:bodyPr wrap="none" rtlCol="0">
            <a:spAutoFit/>
          </a:bodyPr>
          <a:lstStyle/>
          <a:p>
            <a:r>
              <a:rPr lang="en-US" sz="6000" b="1" dirty="0" smtClean="0"/>
              <a:t>1 5</a:t>
            </a:r>
            <a:endParaRPr lang="en-US" sz="6000" b="1" dirty="0"/>
          </a:p>
        </p:txBody>
      </p:sp>
      <p:sp>
        <p:nvSpPr>
          <p:cNvPr id="38" name="TextBox 37"/>
          <p:cNvSpPr txBox="1"/>
          <p:nvPr/>
        </p:nvSpPr>
        <p:spPr>
          <a:xfrm>
            <a:off x="7315200" y="4050323"/>
            <a:ext cx="963725" cy="1015663"/>
          </a:xfrm>
          <a:prstGeom prst="rect">
            <a:avLst/>
          </a:prstGeom>
          <a:noFill/>
        </p:spPr>
        <p:txBody>
          <a:bodyPr wrap="none" rtlCol="0">
            <a:spAutoFit/>
          </a:bodyPr>
          <a:lstStyle/>
          <a:p>
            <a:r>
              <a:rPr lang="en-US" sz="6000" b="1" dirty="0" smtClean="0"/>
              <a:t>10</a:t>
            </a:r>
            <a:endParaRPr lang="en-US" sz="6000" b="1" dirty="0"/>
          </a:p>
        </p:txBody>
      </p:sp>
      <p:sp>
        <p:nvSpPr>
          <p:cNvPr id="39" name="Heart 38"/>
          <p:cNvSpPr/>
          <p:nvPr/>
        </p:nvSpPr>
        <p:spPr>
          <a:xfrm>
            <a:off x="3652399" y="3218793"/>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art 39"/>
          <p:cNvSpPr/>
          <p:nvPr/>
        </p:nvSpPr>
        <p:spPr>
          <a:xfrm>
            <a:off x="5447643" y="3181349"/>
            <a:ext cx="685800" cy="533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a:off x="4761186" y="1024759"/>
            <a:ext cx="533400" cy="609600"/>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078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04800"/>
            <a:ext cx="8305800" cy="5943600"/>
          </a:xfrm>
        </p:spPr>
        <p:txBody>
          <a:bodyPr>
            <a:noAutofit/>
          </a:bodyPr>
          <a:lstStyle/>
          <a:p>
            <a:pPr algn="l"/>
            <a:r>
              <a:rPr lang="en-US" sz="4000" b="1" dirty="0" smtClean="0">
                <a:solidFill>
                  <a:schemeClr val="tx1"/>
                </a:solidFill>
              </a:rPr>
              <a:t>Brad is taking a survey at Howie’s Hamburgers drive thru. He observes 16 cars in line and every person in each car orders a soft drink. No car contains more than four people. What is the difference between the most number of soft drinks and least number of soft drinks that could be purchased?</a:t>
            </a:r>
            <a:endParaRPr lang="en-US" sz="4000" b="1" dirty="0">
              <a:solidFill>
                <a:schemeClr val="tx1"/>
              </a:solidFill>
            </a:endParaRPr>
          </a:p>
        </p:txBody>
      </p:sp>
      <p:sp>
        <p:nvSpPr>
          <p:cNvPr id="8" name="TextBox 7"/>
          <p:cNvSpPr txBox="1">
            <a:spLocks noChangeArrowheads="1"/>
          </p:cNvSpPr>
          <p:nvPr/>
        </p:nvSpPr>
        <p:spPr bwMode="auto">
          <a:xfrm>
            <a:off x="533400" y="6249413"/>
            <a:ext cx="3429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48  </a:t>
            </a:r>
          </a:p>
          <a:p>
            <a:r>
              <a:rPr lang="en-US" b="1" dirty="0" smtClean="0"/>
              <a:t>64 (most) – 16 (least)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76891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Mrs</a:t>
            </a:r>
            <a:r>
              <a:rPr lang="en-US" sz="4000" b="1" dirty="0">
                <a:solidFill>
                  <a:schemeClr val="tx1"/>
                </a:solidFill>
              </a:rPr>
              <a:t>. </a:t>
            </a:r>
            <a:r>
              <a:rPr lang="en-US" sz="4000" b="1" dirty="0" smtClean="0">
                <a:solidFill>
                  <a:schemeClr val="tx1"/>
                </a:solidFill>
              </a:rPr>
              <a:t>Bevel's </a:t>
            </a:r>
            <a:r>
              <a:rPr lang="en-US" sz="4000" b="1" dirty="0">
                <a:solidFill>
                  <a:schemeClr val="tx1"/>
                </a:solidFill>
              </a:rPr>
              <a:t>third </a:t>
            </a:r>
            <a:r>
              <a:rPr lang="en-US" sz="4000" b="1" dirty="0" smtClean="0">
                <a:solidFill>
                  <a:schemeClr val="tx1"/>
                </a:solidFill>
              </a:rPr>
              <a:t>grade class </a:t>
            </a:r>
            <a:r>
              <a:rPr lang="en-US" sz="4000" b="1" dirty="0">
                <a:solidFill>
                  <a:schemeClr val="tx1"/>
                </a:solidFill>
              </a:rPr>
              <a:t>conducted a survey to determine </a:t>
            </a:r>
            <a:r>
              <a:rPr lang="en-US" sz="4000" b="1" dirty="0" smtClean="0">
                <a:solidFill>
                  <a:schemeClr val="tx1"/>
                </a:solidFill>
              </a:rPr>
              <a:t>the class’s favorite soda. </a:t>
            </a:r>
            <a:r>
              <a:rPr lang="en-US" sz="4000" b="1" dirty="0">
                <a:solidFill>
                  <a:schemeClr val="tx1"/>
                </a:solidFill>
              </a:rPr>
              <a:t>They found that </a:t>
            </a:r>
            <a:r>
              <a:rPr lang="en-US" sz="4000" b="1" dirty="0" smtClean="0">
                <a:solidFill>
                  <a:schemeClr val="tx1"/>
                </a:solidFill>
              </a:rPr>
              <a:t>½ of </a:t>
            </a:r>
            <a:r>
              <a:rPr lang="en-US" sz="4000" b="1" dirty="0">
                <a:solidFill>
                  <a:schemeClr val="tx1"/>
                </a:solidFill>
              </a:rPr>
              <a:t>the class liked </a:t>
            </a:r>
            <a:r>
              <a:rPr lang="en-US" sz="4000" b="1" dirty="0" smtClean="0">
                <a:solidFill>
                  <a:schemeClr val="tx1"/>
                </a:solidFill>
              </a:rPr>
              <a:t>Cola </a:t>
            </a:r>
            <a:r>
              <a:rPr lang="en-US" sz="4000" b="1" dirty="0">
                <a:solidFill>
                  <a:schemeClr val="tx1"/>
                </a:solidFill>
              </a:rPr>
              <a:t>best, 1/4 of the </a:t>
            </a:r>
            <a:r>
              <a:rPr lang="en-US" sz="4000" b="1" dirty="0" smtClean="0">
                <a:solidFill>
                  <a:schemeClr val="tx1"/>
                </a:solidFill>
              </a:rPr>
              <a:t>class liked lemon-lime best</a:t>
            </a:r>
            <a:r>
              <a:rPr lang="en-US" sz="4000" b="1" dirty="0">
                <a:solidFill>
                  <a:schemeClr val="tx1"/>
                </a:solidFill>
              </a:rPr>
              <a:t>, and 1/4 of the class </a:t>
            </a:r>
            <a:r>
              <a:rPr lang="en-US" sz="4000" b="1" dirty="0" smtClean="0">
                <a:solidFill>
                  <a:schemeClr val="tx1"/>
                </a:solidFill>
              </a:rPr>
              <a:t>liked grape best</a:t>
            </a:r>
            <a:r>
              <a:rPr lang="en-US" sz="4000" b="1" dirty="0" smtClean="0"/>
              <a:t>. </a:t>
            </a:r>
            <a:r>
              <a:rPr lang="en-US" sz="4000" b="1" dirty="0" smtClean="0">
                <a:solidFill>
                  <a:schemeClr val="tx1"/>
                </a:solidFill>
              </a:rPr>
              <a:t>How many of the 24 students did not like cola?</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98631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How many people like Chocolate?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Diagram 1"/>
          <p:cNvGraphicFramePr/>
          <p:nvPr>
            <p:extLst>
              <p:ext uri="{D42A27DB-BD31-4B8C-83A1-F6EECF244321}">
                <p14:modId xmlns:p14="http://schemas.microsoft.com/office/powerpoint/2010/main" val="2092609924"/>
              </p:ext>
            </p:extLst>
          </p:nvPr>
        </p:nvGraphicFramePr>
        <p:xfrm>
          <a:off x="1967344" y="1143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2514600" y="3962400"/>
            <a:ext cx="1120691" cy="369332"/>
          </a:xfrm>
          <a:prstGeom prst="rect">
            <a:avLst/>
          </a:prstGeom>
          <a:noFill/>
        </p:spPr>
        <p:txBody>
          <a:bodyPr wrap="none" rtlCol="0">
            <a:spAutoFit/>
          </a:bodyPr>
          <a:lstStyle/>
          <a:p>
            <a:r>
              <a:rPr lang="en-US" dirty="0" smtClean="0"/>
              <a:t>Chocolate</a:t>
            </a:r>
            <a:endParaRPr lang="en-US" dirty="0"/>
          </a:p>
        </p:txBody>
      </p:sp>
      <p:sp>
        <p:nvSpPr>
          <p:cNvPr id="9" name="TextBox 8"/>
          <p:cNvSpPr txBox="1"/>
          <p:nvPr/>
        </p:nvSpPr>
        <p:spPr>
          <a:xfrm>
            <a:off x="2112085" y="1154668"/>
            <a:ext cx="805029" cy="369332"/>
          </a:xfrm>
          <a:prstGeom prst="rect">
            <a:avLst/>
          </a:prstGeom>
          <a:noFill/>
        </p:spPr>
        <p:txBody>
          <a:bodyPr wrap="none" rtlCol="0">
            <a:spAutoFit/>
          </a:bodyPr>
          <a:lstStyle/>
          <a:p>
            <a:r>
              <a:rPr lang="en-US" dirty="0" smtClean="0"/>
              <a:t>Vanilla</a:t>
            </a:r>
            <a:endParaRPr lang="en-US" dirty="0"/>
          </a:p>
        </p:txBody>
      </p:sp>
      <p:sp>
        <p:nvSpPr>
          <p:cNvPr id="10" name="TextBox 9"/>
          <p:cNvSpPr txBox="1"/>
          <p:nvPr/>
        </p:nvSpPr>
        <p:spPr>
          <a:xfrm>
            <a:off x="6519326" y="1177159"/>
            <a:ext cx="1219821" cy="369332"/>
          </a:xfrm>
          <a:prstGeom prst="rect">
            <a:avLst/>
          </a:prstGeom>
          <a:noFill/>
        </p:spPr>
        <p:txBody>
          <a:bodyPr wrap="none" rtlCol="0">
            <a:spAutoFit/>
          </a:bodyPr>
          <a:lstStyle/>
          <a:p>
            <a:r>
              <a:rPr lang="en-US" dirty="0" smtClean="0"/>
              <a:t>Strawberry</a:t>
            </a:r>
            <a:endParaRPr lang="en-US" dirty="0"/>
          </a:p>
        </p:txBody>
      </p:sp>
      <p:sp>
        <p:nvSpPr>
          <p:cNvPr id="4" name="TextBox 3"/>
          <p:cNvSpPr txBox="1"/>
          <p:nvPr/>
        </p:nvSpPr>
        <p:spPr>
          <a:xfrm>
            <a:off x="4572000" y="2514600"/>
            <a:ext cx="301686" cy="369332"/>
          </a:xfrm>
          <a:prstGeom prst="rect">
            <a:avLst/>
          </a:prstGeom>
          <a:noFill/>
        </p:spPr>
        <p:txBody>
          <a:bodyPr wrap="none" rtlCol="0">
            <a:spAutoFit/>
          </a:bodyPr>
          <a:lstStyle/>
          <a:p>
            <a:r>
              <a:rPr lang="en-US" dirty="0" smtClean="0"/>
              <a:t>8</a:t>
            </a:r>
            <a:endParaRPr lang="en-US" dirty="0"/>
          </a:p>
        </p:txBody>
      </p:sp>
      <p:sp>
        <p:nvSpPr>
          <p:cNvPr id="5" name="TextBox 4"/>
          <p:cNvSpPr txBox="1"/>
          <p:nvPr/>
        </p:nvSpPr>
        <p:spPr>
          <a:xfrm>
            <a:off x="5715000" y="1828800"/>
            <a:ext cx="76200" cy="369332"/>
          </a:xfrm>
          <a:prstGeom prst="rect">
            <a:avLst/>
          </a:prstGeom>
          <a:noFill/>
        </p:spPr>
        <p:txBody>
          <a:bodyPr wrap="square" rtlCol="0">
            <a:spAutoFit/>
          </a:bodyPr>
          <a:lstStyle/>
          <a:p>
            <a:r>
              <a:rPr lang="en-US" dirty="0" smtClean="0"/>
              <a:t>4</a:t>
            </a:r>
            <a:endParaRPr lang="en-US" dirty="0"/>
          </a:p>
        </p:txBody>
      </p:sp>
      <p:sp>
        <p:nvSpPr>
          <p:cNvPr id="11" name="TextBox 10"/>
          <p:cNvSpPr txBox="1"/>
          <p:nvPr/>
        </p:nvSpPr>
        <p:spPr>
          <a:xfrm>
            <a:off x="3352800" y="1828800"/>
            <a:ext cx="92365" cy="369332"/>
          </a:xfrm>
          <a:prstGeom prst="rect">
            <a:avLst/>
          </a:prstGeom>
          <a:noFill/>
        </p:spPr>
        <p:txBody>
          <a:bodyPr wrap="square" rtlCol="0">
            <a:spAutoFit/>
          </a:bodyPr>
          <a:lstStyle/>
          <a:p>
            <a:r>
              <a:rPr lang="en-US" dirty="0" smtClean="0"/>
              <a:t>7</a:t>
            </a:r>
            <a:endParaRPr lang="en-US" dirty="0"/>
          </a:p>
        </p:txBody>
      </p:sp>
      <p:sp>
        <p:nvSpPr>
          <p:cNvPr id="12" name="TextBox 11"/>
          <p:cNvSpPr txBox="1"/>
          <p:nvPr/>
        </p:nvSpPr>
        <p:spPr>
          <a:xfrm>
            <a:off x="4572000" y="3810000"/>
            <a:ext cx="301686" cy="369332"/>
          </a:xfrm>
          <a:prstGeom prst="rect">
            <a:avLst/>
          </a:prstGeom>
          <a:noFill/>
        </p:spPr>
        <p:txBody>
          <a:bodyPr wrap="none" rtlCol="0">
            <a:spAutoFit/>
          </a:bodyPr>
          <a:lstStyle/>
          <a:p>
            <a:r>
              <a:rPr lang="en-US" dirty="0" smtClean="0"/>
              <a:t>6</a:t>
            </a:r>
            <a:endParaRPr lang="en-US" dirty="0"/>
          </a:p>
        </p:txBody>
      </p:sp>
      <p:sp>
        <p:nvSpPr>
          <p:cNvPr id="13" name="TextBox 12"/>
          <p:cNvSpPr txBox="1"/>
          <p:nvPr/>
        </p:nvSpPr>
        <p:spPr>
          <a:xfrm>
            <a:off x="4549422" y="1752600"/>
            <a:ext cx="301686" cy="369332"/>
          </a:xfrm>
          <a:prstGeom prst="rect">
            <a:avLst/>
          </a:prstGeom>
          <a:noFill/>
        </p:spPr>
        <p:txBody>
          <a:bodyPr wrap="none" rtlCol="0">
            <a:spAutoFit/>
          </a:bodyPr>
          <a:lstStyle/>
          <a:p>
            <a:r>
              <a:rPr lang="en-US" dirty="0" smtClean="0"/>
              <a:t>2</a:t>
            </a:r>
            <a:endParaRPr lang="en-US" dirty="0"/>
          </a:p>
        </p:txBody>
      </p:sp>
      <p:sp>
        <p:nvSpPr>
          <p:cNvPr id="14" name="TextBox 13"/>
          <p:cNvSpPr txBox="1"/>
          <p:nvPr/>
        </p:nvSpPr>
        <p:spPr>
          <a:xfrm>
            <a:off x="3962400" y="3124200"/>
            <a:ext cx="301686" cy="369332"/>
          </a:xfrm>
          <a:prstGeom prst="rect">
            <a:avLst/>
          </a:prstGeom>
          <a:noFill/>
        </p:spPr>
        <p:txBody>
          <a:bodyPr wrap="none" rtlCol="0">
            <a:spAutoFit/>
          </a:bodyPr>
          <a:lstStyle/>
          <a:p>
            <a:r>
              <a:rPr lang="en-US" dirty="0" smtClean="0"/>
              <a:t>3</a:t>
            </a:r>
            <a:endParaRPr lang="en-US" dirty="0"/>
          </a:p>
        </p:txBody>
      </p:sp>
      <p:sp>
        <p:nvSpPr>
          <p:cNvPr id="15" name="TextBox 14"/>
          <p:cNvSpPr txBox="1"/>
          <p:nvPr/>
        </p:nvSpPr>
        <p:spPr>
          <a:xfrm>
            <a:off x="5257800" y="3124200"/>
            <a:ext cx="301686"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428349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Amy started counting sheep to get to sleep and she counted 3 on </a:t>
            </a:r>
            <a:r>
              <a:rPr lang="en-US" sz="4000" b="1" dirty="0">
                <a:solidFill>
                  <a:schemeClr val="tx1"/>
                </a:solidFill>
              </a:rPr>
              <a:t>the first night, and 7 </a:t>
            </a:r>
            <a:r>
              <a:rPr lang="en-US" sz="4000" b="1" dirty="0" smtClean="0">
                <a:solidFill>
                  <a:schemeClr val="tx1"/>
                </a:solidFill>
              </a:rPr>
              <a:t>on </a:t>
            </a:r>
            <a:r>
              <a:rPr lang="en-US" sz="4000" b="1" dirty="0">
                <a:solidFill>
                  <a:schemeClr val="tx1"/>
                </a:solidFill>
              </a:rPr>
              <a:t>the second night. On the third night </a:t>
            </a:r>
            <a:r>
              <a:rPr lang="en-US" sz="4000" b="1" dirty="0" smtClean="0">
                <a:solidFill>
                  <a:schemeClr val="tx1"/>
                </a:solidFill>
              </a:rPr>
              <a:t>she counted 11. Every </a:t>
            </a:r>
            <a:r>
              <a:rPr lang="en-US" sz="4000" b="1" dirty="0">
                <a:solidFill>
                  <a:schemeClr val="tx1"/>
                </a:solidFill>
              </a:rPr>
              <a:t>night </a:t>
            </a:r>
            <a:r>
              <a:rPr lang="en-US" sz="4000" b="1" dirty="0" smtClean="0">
                <a:solidFill>
                  <a:schemeClr val="tx1"/>
                </a:solidFill>
              </a:rPr>
              <a:t>she counted 4 </a:t>
            </a:r>
            <a:r>
              <a:rPr lang="en-US" sz="4000" b="1" dirty="0">
                <a:solidFill>
                  <a:schemeClr val="tx1"/>
                </a:solidFill>
              </a:rPr>
              <a:t>more </a:t>
            </a:r>
            <a:r>
              <a:rPr lang="en-US" sz="4000" b="1" dirty="0" smtClean="0">
                <a:solidFill>
                  <a:schemeClr val="tx1"/>
                </a:solidFill>
              </a:rPr>
              <a:t>sheep than the </a:t>
            </a:r>
            <a:r>
              <a:rPr lang="en-US" sz="4000" b="1" dirty="0">
                <a:solidFill>
                  <a:schemeClr val="tx1"/>
                </a:solidFill>
              </a:rPr>
              <a:t>night before. If </a:t>
            </a:r>
            <a:r>
              <a:rPr lang="en-US" sz="4000" b="1" dirty="0" smtClean="0">
                <a:solidFill>
                  <a:schemeClr val="tx1"/>
                </a:solidFill>
              </a:rPr>
              <a:t>Amy kept increasing her sheep, </a:t>
            </a:r>
            <a:r>
              <a:rPr lang="en-US" sz="4000" b="1" dirty="0">
                <a:solidFill>
                  <a:schemeClr val="tx1"/>
                </a:solidFill>
              </a:rPr>
              <a:t>on what night </a:t>
            </a:r>
            <a:r>
              <a:rPr lang="en-US" sz="4000" b="1" dirty="0" smtClean="0">
                <a:solidFill>
                  <a:schemeClr val="tx1"/>
                </a:solidFill>
              </a:rPr>
              <a:t>would she count more than </a:t>
            </a:r>
            <a:r>
              <a:rPr lang="en-US" sz="4000" b="1" dirty="0">
                <a:solidFill>
                  <a:schemeClr val="tx1"/>
                </a:solidFill>
              </a:rPr>
              <a:t>4</a:t>
            </a:r>
            <a:r>
              <a:rPr lang="en-US" sz="4000" b="1" dirty="0" smtClean="0">
                <a:solidFill>
                  <a:schemeClr val="tx1"/>
                </a:solidFill>
              </a:rPr>
              <a:t>0 sheep? </a:t>
            </a:r>
            <a:endParaRPr lang="en-US" sz="4000"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11th</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4876800" y="5512790"/>
            <a:ext cx="4128656" cy="1108364"/>
          </a:xfrm>
          <a:prstGeom prst="rect">
            <a:avLst/>
          </a:prstGeom>
        </p:spPr>
      </p:pic>
    </p:spTree>
    <p:extLst>
      <p:ext uri="{BB962C8B-B14F-4D97-AF65-F5344CB8AC3E}">
        <p14:creationId xmlns:p14="http://schemas.microsoft.com/office/powerpoint/2010/main" val="249060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How many people like Soccer?</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24</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Diagram 1"/>
          <p:cNvGraphicFramePr/>
          <p:nvPr>
            <p:extLst>
              <p:ext uri="{D42A27DB-BD31-4B8C-83A1-F6EECF244321}">
                <p14:modId xmlns:p14="http://schemas.microsoft.com/office/powerpoint/2010/main" val="566680122"/>
              </p:ext>
            </p:extLst>
          </p:nvPr>
        </p:nvGraphicFramePr>
        <p:xfrm>
          <a:off x="1967344" y="1143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2514600" y="3962400"/>
            <a:ext cx="963725" cy="369332"/>
          </a:xfrm>
          <a:prstGeom prst="rect">
            <a:avLst/>
          </a:prstGeom>
          <a:noFill/>
        </p:spPr>
        <p:txBody>
          <a:bodyPr wrap="none" rtlCol="0">
            <a:spAutoFit/>
          </a:bodyPr>
          <a:lstStyle/>
          <a:p>
            <a:r>
              <a:rPr lang="en-US" dirty="0" smtClean="0"/>
              <a:t>Baseball</a:t>
            </a:r>
            <a:endParaRPr lang="en-US" dirty="0"/>
          </a:p>
        </p:txBody>
      </p:sp>
      <p:sp>
        <p:nvSpPr>
          <p:cNvPr id="9" name="TextBox 8"/>
          <p:cNvSpPr txBox="1"/>
          <p:nvPr/>
        </p:nvSpPr>
        <p:spPr>
          <a:xfrm>
            <a:off x="2112085" y="1154668"/>
            <a:ext cx="803425" cy="369332"/>
          </a:xfrm>
          <a:prstGeom prst="rect">
            <a:avLst/>
          </a:prstGeom>
          <a:noFill/>
        </p:spPr>
        <p:txBody>
          <a:bodyPr wrap="none" rtlCol="0">
            <a:spAutoFit/>
          </a:bodyPr>
          <a:lstStyle/>
          <a:p>
            <a:r>
              <a:rPr lang="en-US" dirty="0" smtClean="0"/>
              <a:t>Soccer</a:t>
            </a:r>
            <a:endParaRPr lang="en-US" dirty="0"/>
          </a:p>
        </p:txBody>
      </p:sp>
      <p:sp>
        <p:nvSpPr>
          <p:cNvPr id="10" name="TextBox 9"/>
          <p:cNvSpPr txBox="1"/>
          <p:nvPr/>
        </p:nvSpPr>
        <p:spPr>
          <a:xfrm>
            <a:off x="6519326" y="1177159"/>
            <a:ext cx="946156" cy="369332"/>
          </a:xfrm>
          <a:prstGeom prst="rect">
            <a:avLst/>
          </a:prstGeom>
          <a:noFill/>
        </p:spPr>
        <p:txBody>
          <a:bodyPr wrap="none" rtlCol="0">
            <a:spAutoFit/>
          </a:bodyPr>
          <a:lstStyle/>
          <a:p>
            <a:r>
              <a:rPr lang="en-US" dirty="0" smtClean="0"/>
              <a:t>Football</a:t>
            </a:r>
            <a:endParaRPr lang="en-US" dirty="0"/>
          </a:p>
        </p:txBody>
      </p:sp>
      <p:sp>
        <p:nvSpPr>
          <p:cNvPr id="4" name="TextBox 3"/>
          <p:cNvSpPr txBox="1"/>
          <p:nvPr/>
        </p:nvSpPr>
        <p:spPr>
          <a:xfrm>
            <a:off x="4572000" y="2514600"/>
            <a:ext cx="418704" cy="369332"/>
          </a:xfrm>
          <a:prstGeom prst="rect">
            <a:avLst/>
          </a:prstGeom>
          <a:noFill/>
        </p:spPr>
        <p:txBody>
          <a:bodyPr wrap="none" rtlCol="0">
            <a:spAutoFit/>
          </a:bodyPr>
          <a:lstStyle/>
          <a:p>
            <a:r>
              <a:rPr lang="en-US" dirty="0" smtClean="0"/>
              <a:t>10</a:t>
            </a:r>
            <a:endParaRPr lang="en-US" dirty="0"/>
          </a:p>
        </p:txBody>
      </p:sp>
      <p:sp>
        <p:nvSpPr>
          <p:cNvPr id="11" name="TextBox 10"/>
          <p:cNvSpPr txBox="1"/>
          <p:nvPr/>
        </p:nvSpPr>
        <p:spPr>
          <a:xfrm>
            <a:off x="3352800" y="1828800"/>
            <a:ext cx="92365" cy="369332"/>
          </a:xfrm>
          <a:prstGeom prst="rect">
            <a:avLst/>
          </a:prstGeom>
          <a:noFill/>
        </p:spPr>
        <p:txBody>
          <a:bodyPr wrap="square" rtlCol="0">
            <a:spAutoFit/>
          </a:bodyPr>
          <a:lstStyle/>
          <a:p>
            <a:r>
              <a:rPr lang="en-US" dirty="0" smtClean="0"/>
              <a:t>5</a:t>
            </a:r>
            <a:endParaRPr lang="en-US" dirty="0"/>
          </a:p>
        </p:txBody>
      </p:sp>
      <p:sp>
        <p:nvSpPr>
          <p:cNvPr id="12" name="TextBox 11"/>
          <p:cNvSpPr txBox="1"/>
          <p:nvPr/>
        </p:nvSpPr>
        <p:spPr>
          <a:xfrm>
            <a:off x="4572000" y="3810000"/>
            <a:ext cx="301686" cy="369332"/>
          </a:xfrm>
          <a:prstGeom prst="rect">
            <a:avLst/>
          </a:prstGeom>
          <a:noFill/>
        </p:spPr>
        <p:txBody>
          <a:bodyPr wrap="none" rtlCol="0">
            <a:spAutoFit/>
          </a:bodyPr>
          <a:lstStyle/>
          <a:p>
            <a:r>
              <a:rPr lang="en-US" dirty="0" smtClean="0"/>
              <a:t>4</a:t>
            </a:r>
            <a:endParaRPr lang="en-US" dirty="0"/>
          </a:p>
        </p:txBody>
      </p:sp>
      <p:sp>
        <p:nvSpPr>
          <p:cNvPr id="13" name="TextBox 12"/>
          <p:cNvSpPr txBox="1"/>
          <p:nvPr/>
        </p:nvSpPr>
        <p:spPr>
          <a:xfrm>
            <a:off x="4549422" y="1752600"/>
            <a:ext cx="301686" cy="369332"/>
          </a:xfrm>
          <a:prstGeom prst="rect">
            <a:avLst/>
          </a:prstGeom>
          <a:noFill/>
        </p:spPr>
        <p:txBody>
          <a:bodyPr wrap="none" rtlCol="0">
            <a:spAutoFit/>
          </a:bodyPr>
          <a:lstStyle/>
          <a:p>
            <a:r>
              <a:rPr lang="en-US" dirty="0" smtClean="0"/>
              <a:t>3</a:t>
            </a:r>
            <a:endParaRPr lang="en-US" dirty="0"/>
          </a:p>
        </p:txBody>
      </p:sp>
      <p:sp>
        <p:nvSpPr>
          <p:cNvPr id="14" name="TextBox 13"/>
          <p:cNvSpPr txBox="1"/>
          <p:nvPr/>
        </p:nvSpPr>
        <p:spPr>
          <a:xfrm>
            <a:off x="3962400" y="3124200"/>
            <a:ext cx="301686" cy="369332"/>
          </a:xfrm>
          <a:prstGeom prst="rect">
            <a:avLst/>
          </a:prstGeom>
          <a:noFill/>
        </p:spPr>
        <p:txBody>
          <a:bodyPr wrap="none" rtlCol="0">
            <a:spAutoFit/>
          </a:bodyPr>
          <a:lstStyle/>
          <a:p>
            <a:r>
              <a:rPr lang="en-US" dirty="0" smtClean="0"/>
              <a:t>6</a:t>
            </a:r>
            <a:endParaRPr lang="en-US" dirty="0"/>
          </a:p>
        </p:txBody>
      </p:sp>
      <p:sp>
        <p:nvSpPr>
          <p:cNvPr id="15" name="TextBox 14"/>
          <p:cNvSpPr txBox="1"/>
          <p:nvPr/>
        </p:nvSpPr>
        <p:spPr>
          <a:xfrm>
            <a:off x="5257800" y="3124200"/>
            <a:ext cx="301686" cy="369332"/>
          </a:xfrm>
          <a:prstGeom prst="rect">
            <a:avLst/>
          </a:prstGeom>
          <a:noFill/>
        </p:spPr>
        <p:txBody>
          <a:bodyPr wrap="none" rtlCol="0">
            <a:spAutoFit/>
          </a:bodyPr>
          <a:lstStyle/>
          <a:p>
            <a:r>
              <a:rPr lang="en-US" dirty="0" smtClean="0"/>
              <a:t>7</a:t>
            </a:r>
            <a:endParaRPr lang="en-US" dirty="0"/>
          </a:p>
        </p:txBody>
      </p:sp>
      <p:sp>
        <p:nvSpPr>
          <p:cNvPr id="16" name="TextBox 15"/>
          <p:cNvSpPr txBox="1"/>
          <p:nvPr/>
        </p:nvSpPr>
        <p:spPr>
          <a:xfrm>
            <a:off x="5761182" y="1937266"/>
            <a:ext cx="46183" cy="369332"/>
          </a:xfrm>
          <a:prstGeom prst="rect">
            <a:avLst/>
          </a:prstGeom>
          <a:noFill/>
        </p:spPr>
        <p:txBody>
          <a:bodyPr wrap="square" rtlCol="0">
            <a:spAutoFit/>
          </a:bodyPr>
          <a:lstStyle/>
          <a:p>
            <a:r>
              <a:rPr lang="en-US" dirty="0" smtClean="0"/>
              <a:t>8</a:t>
            </a:r>
            <a:endParaRPr lang="en-US" dirty="0"/>
          </a:p>
        </p:txBody>
      </p:sp>
    </p:spTree>
    <p:extLst>
      <p:ext uri="{BB962C8B-B14F-4D97-AF65-F5344CB8AC3E}">
        <p14:creationId xmlns:p14="http://schemas.microsoft.com/office/powerpoint/2010/main" val="245091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How many people like Dogs?</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43</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Diagram 1"/>
          <p:cNvGraphicFramePr/>
          <p:nvPr>
            <p:extLst>
              <p:ext uri="{D42A27DB-BD31-4B8C-83A1-F6EECF244321}">
                <p14:modId xmlns:p14="http://schemas.microsoft.com/office/powerpoint/2010/main" val="1567560495"/>
              </p:ext>
            </p:extLst>
          </p:nvPr>
        </p:nvGraphicFramePr>
        <p:xfrm>
          <a:off x="1967344" y="1143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2514600" y="3962400"/>
            <a:ext cx="554960" cy="369332"/>
          </a:xfrm>
          <a:prstGeom prst="rect">
            <a:avLst/>
          </a:prstGeom>
          <a:noFill/>
        </p:spPr>
        <p:txBody>
          <a:bodyPr wrap="none" rtlCol="0">
            <a:spAutoFit/>
          </a:bodyPr>
          <a:lstStyle/>
          <a:p>
            <a:r>
              <a:rPr lang="en-US" dirty="0" smtClean="0"/>
              <a:t>Fish</a:t>
            </a:r>
            <a:endParaRPr lang="en-US" dirty="0"/>
          </a:p>
        </p:txBody>
      </p:sp>
      <p:sp>
        <p:nvSpPr>
          <p:cNvPr id="9" name="TextBox 8"/>
          <p:cNvSpPr txBox="1"/>
          <p:nvPr/>
        </p:nvSpPr>
        <p:spPr>
          <a:xfrm>
            <a:off x="2112085" y="1154668"/>
            <a:ext cx="583301" cy="369332"/>
          </a:xfrm>
          <a:prstGeom prst="rect">
            <a:avLst/>
          </a:prstGeom>
          <a:noFill/>
        </p:spPr>
        <p:txBody>
          <a:bodyPr wrap="none" rtlCol="0">
            <a:spAutoFit/>
          </a:bodyPr>
          <a:lstStyle/>
          <a:p>
            <a:r>
              <a:rPr lang="en-US" dirty="0" smtClean="0"/>
              <a:t>Cats</a:t>
            </a:r>
            <a:endParaRPr lang="en-US" dirty="0"/>
          </a:p>
        </p:txBody>
      </p:sp>
      <p:sp>
        <p:nvSpPr>
          <p:cNvPr id="10" name="TextBox 9"/>
          <p:cNvSpPr txBox="1"/>
          <p:nvPr/>
        </p:nvSpPr>
        <p:spPr>
          <a:xfrm>
            <a:off x="6519326" y="1177159"/>
            <a:ext cx="647934" cy="369332"/>
          </a:xfrm>
          <a:prstGeom prst="rect">
            <a:avLst/>
          </a:prstGeom>
          <a:noFill/>
        </p:spPr>
        <p:txBody>
          <a:bodyPr wrap="none" rtlCol="0">
            <a:spAutoFit/>
          </a:bodyPr>
          <a:lstStyle/>
          <a:p>
            <a:r>
              <a:rPr lang="en-US" dirty="0" smtClean="0"/>
              <a:t>Dogs</a:t>
            </a:r>
            <a:endParaRPr lang="en-US" dirty="0"/>
          </a:p>
        </p:txBody>
      </p:sp>
      <p:sp>
        <p:nvSpPr>
          <p:cNvPr id="4" name="TextBox 3"/>
          <p:cNvSpPr txBox="1"/>
          <p:nvPr/>
        </p:nvSpPr>
        <p:spPr>
          <a:xfrm>
            <a:off x="4572000" y="2514600"/>
            <a:ext cx="418704" cy="369332"/>
          </a:xfrm>
          <a:prstGeom prst="rect">
            <a:avLst/>
          </a:prstGeom>
          <a:noFill/>
        </p:spPr>
        <p:txBody>
          <a:bodyPr wrap="none" rtlCol="0">
            <a:spAutoFit/>
          </a:bodyPr>
          <a:lstStyle/>
          <a:p>
            <a:r>
              <a:rPr lang="en-US" dirty="0" smtClean="0"/>
              <a:t>15</a:t>
            </a:r>
            <a:endParaRPr lang="en-US" dirty="0"/>
          </a:p>
        </p:txBody>
      </p:sp>
      <p:sp>
        <p:nvSpPr>
          <p:cNvPr id="11" name="TextBox 10"/>
          <p:cNvSpPr txBox="1"/>
          <p:nvPr/>
        </p:nvSpPr>
        <p:spPr>
          <a:xfrm>
            <a:off x="3352800" y="1828800"/>
            <a:ext cx="457200" cy="369332"/>
          </a:xfrm>
          <a:prstGeom prst="rect">
            <a:avLst/>
          </a:prstGeom>
          <a:noFill/>
        </p:spPr>
        <p:txBody>
          <a:bodyPr wrap="square" rtlCol="0">
            <a:spAutoFit/>
          </a:bodyPr>
          <a:lstStyle/>
          <a:p>
            <a:r>
              <a:rPr lang="en-US" dirty="0" smtClean="0"/>
              <a:t>12</a:t>
            </a:r>
            <a:endParaRPr lang="en-US" dirty="0"/>
          </a:p>
        </p:txBody>
      </p:sp>
      <p:sp>
        <p:nvSpPr>
          <p:cNvPr id="12" name="TextBox 11"/>
          <p:cNvSpPr txBox="1"/>
          <p:nvPr/>
        </p:nvSpPr>
        <p:spPr>
          <a:xfrm>
            <a:off x="4572000" y="3810000"/>
            <a:ext cx="301686" cy="369332"/>
          </a:xfrm>
          <a:prstGeom prst="rect">
            <a:avLst/>
          </a:prstGeom>
          <a:noFill/>
        </p:spPr>
        <p:txBody>
          <a:bodyPr wrap="none" rtlCol="0">
            <a:spAutoFit/>
          </a:bodyPr>
          <a:lstStyle/>
          <a:p>
            <a:r>
              <a:rPr lang="en-US" dirty="0" smtClean="0"/>
              <a:t>2</a:t>
            </a:r>
            <a:endParaRPr lang="en-US" dirty="0"/>
          </a:p>
        </p:txBody>
      </p:sp>
      <p:sp>
        <p:nvSpPr>
          <p:cNvPr id="13" name="TextBox 12"/>
          <p:cNvSpPr txBox="1"/>
          <p:nvPr/>
        </p:nvSpPr>
        <p:spPr>
          <a:xfrm>
            <a:off x="4549422" y="1752600"/>
            <a:ext cx="301686" cy="369332"/>
          </a:xfrm>
          <a:prstGeom prst="rect">
            <a:avLst/>
          </a:prstGeom>
          <a:noFill/>
        </p:spPr>
        <p:txBody>
          <a:bodyPr wrap="none" rtlCol="0">
            <a:spAutoFit/>
          </a:bodyPr>
          <a:lstStyle/>
          <a:p>
            <a:r>
              <a:rPr lang="en-US" dirty="0"/>
              <a:t>8</a:t>
            </a:r>
          </a:p>
        </p:txBody>
      </p:sp>
      <p:sp>
        <p:nvSpPr>
          <p:cNvPr id="14" name="TextBox 13"/>
          <p:cNvSpPr txBox="1"/>
          <p:nvPr/>
        </p:nvSpPr>
        <p:spPr>
          <a:xfrm>
            <a:off x="3962400" y="3124200"/>
            <a:ext cx="301686" cy="369332"/>
          </a:xfrm>
          <a:prstGeom prst="rect">
            <a:avLst/>
          </a:prstGeom>
          <a:noFill/>
        </p:spPr>
        <p:txBody>
          <a:bodyPr wrap="none" rtlCol="0">
            <a:spAutoFit/>
          </a:bodyPr>
          <a:lstStyle/>
          <a:p>
            <a:r>
              <a:rPr lang="en-US" dirty="0" smtClean="0"/>
              <a:t>9</a:t>
            </a:r>
            <a:endParaRPr lang="en-US" dirty="0"/>
          </a:p>
        </p:txBody>
      </p:sp>
      <p:sp>
        <p:nvSpPr>
          <p:cNvPr id="15" name="TextBox 14"/>
          <p:cNvSpPr txBox="1"/>
          <p:nvPr/>
        </p:nvSpPr>
        <p:spPr>
          <a:xfrm>
            <a:off x="5257800" y="3124200"/>
            <a:ext cx="301686" cy="369332"/>
          </a:xfrm>
          <a:prstGeom prst="rect">
            <a:avLst/>
          </a:prstGeom>
          <a:noFill/>
        </p:spPr>
        <p:txBody>
          <a:bodyPr wrap="none" rtlCol="0">
            <a:spAutoFit/>
          </a:bodyPr>
          <a:lstStyle/>
          <a:p>
            <a:r>
              <a:rPr lang="en-US" dirty="0" smtClean="0"/>
              <a:t>9</a:t>
            </a:r>
            <a:endParaRPr lang="en-US" dirty="0"/>
          </a:p>
        </p:txBody>
      </p:sp>
      <p:sp>
        <p:nvSpPr>
          <p:cNvPr id="16" name="TextBox 15"/>
          <p:cNvSpPr txBox="1"/>
          <p:nvPr/>
        </p:nvSpPr>
        <p:spPr>
          <a:xfrm>
            <a:off x="5761182" y="1937267"/>
            <a:ext cx="487218" cy="369332"/>
          </a:xfrm>
          <a:prstGeom prst="rect">
            <a:avLst/>
          </a:prstGeom>
          <a:noFill/>
        </p:spPr>
        <p:txBody>
          <a:bodyPr wrap="square" rtlCol="0">
            <a:spAutoFit/>
          </a:bodyPr>
          <a:lstStyle/>
          <a:p>
            <a:r>
              <a:rPr lang="en-US" dirty="0" smtClean="0"/>
              <a:t>11</a:t>
            </a:r>
            <a:endParaRPr lang="en-US" dirty="0"/>
          </a:p>
        </p:txBody>
      </p:sp>
    </p:spTree>
    <p:extLst>
      <p:ext uri="{BB962C8B-B14F-4D97-AF65-F5344CB8AC3E}">
        <p14:creationId xmlns:p14="http://schemas.microsoft.com/office/powerpoint/2010/main" val="16275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Farmer Brown had 4 </a:t>
            </a:r>
            <a:r>
              <a:rPr lang="en-US" sz="4000" b="1" dirty="0">
                <a:solidFill>
                  <a:schemeClr val="tx1"/>
                </a:solidFill>
              </a:rPr>
              <a:t>ducks, </a:t>
            </a:r>
            <a:r>
              <a:rPr lang="en-US" sz="4000" b="1" dirty="0" smtClean="0">
                <a:solidFill>
                  <a:schemeClr val="tx1"/>
                </a:solidFill>
              </a:rPr>
              <a:t>12 </a:t>
            </a:r>
            <a:r>
              <a:rPr lang="en-US" sz="4000" b="1" dirty="0">
                <a:solidFill>
                  <a:schemeClr val="tx1"/>
                </a:solidFill>
              </a:rPr>
              <a:t>chickens, </a:t>
            </a:r>
            <a:r>
              <a:rPr lang="en-US" sz="4000" b="1" dirty="0" smtClean="0">
                <a:solidFill>
                  <a:schemeClr val="tx1"/>
                </a:solidFill>
              </a:rPr>
              <a:t>6 </a:t>
            </a:r>
            <a:r>
              <a:rPr lang="en-US" sz="4000" b="1" dirty="0">
                <a:solidFill>
                  <a:schemeClr val="tx1"/>
                </a:solidFill>
              </a:rPr>
              <a:t>mice, </a:t>
            </a:r>
            <a:r>
              <a:rPr lang="en-US" sz="4000" b="1" dirty="0" smtClean="0">
                <a:solidFill>
                  <a:schemeClr val="tx1"/>
                </a:solidFill>
              </a:rPr>
              <a:t>21</a:t>
            </a:r>
            <a:r>
              <a:rPr lang="en-US" sz="4000" b="1" dirty="0">
                <a:solidFill>
                  <a:schemeClr val="tx1"/>
                </a:solidFill>
              </a:rPr>
              <a:t> </a:t>
            </a:r>
            <a:r>
              <a:rPr lang="en-US" sz="4000" b="1" dirty="0" smtClean="0">
                <a:solidFill>
                  <a:schemeClr val="tx1"/>
                </a:solidFill>
              </a:rPr>
              <a:t>cows</a:t>
            </a:r>
            <a:r>
              <a:rPr lang="en-US" sz="4000" b="1" dirty="0">
                <a:solidFill>
                  <a:schemeClr val="tx1"/>
                </a:solidFill>
              </a:rPr>
              <a:t>, </a:t>
            </a:r>
            <a:r>
              <a:rPr lang="en-US" sz="4000" b="1" dirty="0" smtClean="0">
                <a:solidFill>
                  <a:schemeClr val="tx1"/>
                </a:solidFill>
              </a:rPr>
              <a:t>7 </a:t>
            </a:r>
            <a:r>
              <a:rPr lang="en-US" sz="4000" b="1" dirty="0">
                <a:solidFill>
                  <a:schemeClr val="tx1"/>
                </a:solidFill>
              </a:rPr>
              <a:t>horses, and </a:t>
            </a:r>
            <a:r>
              <a:rPr lang="en-US" sz="4000" b="1" dirty="0" smtClean="0">
                <a:solidFill>
                  <a:schemeClr val="tx1"/>
                </a:solidFill>
              </a:rPr>
              <a:t>4 </a:t>
            </a:r>
            <a:r>
              <a:rPr lang="en-US" sz="4000" b="1" dirty="0">
                <a:solidFill>
                  <a:schemeClr val="tx1"/>
                </a:solidFill>
              </a:rPr>
              <a:t>dogs. How </a:t>
            </a:r>
            <a:r>
              <a:rPr lang="en-US" sz="4000" b="1" dirty="0" smtClean="0">
                <a:solidFill>
                  <a:schemeClr val="tx1"/>
                </a:solidFill>
              </a:rPr>
              <a:t>many more heads than wings </a:t>
            </a:r>
            <a:r>
              <a:rPr lang="en-US" sz="4000" b="1" dirty="0">
                <a:solidFill>
                  <a:schemeClr val="tx1"/>
                </a:solidFill>
              </a:rPr>
              <a:t>were on his </a:t>
            </a:r>
            <a:r>
              <a:rPr lang="en-US" sz="4000" b="1" dirty="0" smtClean="0">
                <a:solidFill>
                  <a:schemeClr val="tx1"/>
                </a:solidFill>
              </a:rPr>
              <a:t>54 </a:t>
            </a:r>
            <a:r>
              <a:rPr lang="en-US" sz="4000" b="1" dirty="0">
                <a:solidFill>
                  <a:schemeClr val="tx1"/>
                </a:solidFill>
              </a:rPr>
              <a:t>animals?</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54 – 32 = 22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69738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Farmer Brown had 4 </a:t>
            </a:r>
            <a:r>
              <a:rPr lang="en-US" sz="4000" b="1" dirty="0">
                <a:solidFill>
                  <a:schemeClr val="tx1"/>
                </a:solidFill>
              </a:rPr>
              <a:t>ducks, </a:t>
            </a:r>
            <a:r>
              <a:rPr lang="en-US" sz="4000" b="1" dirty="0" smtClean="0">
                <a:solidFill>
                  <a:schemeClr val="tx1"/>
                </a:solidFill>
              </a:rPr>
              <a:t>12 </a:t>
            </a:r>
            <a:r>
              <a:rPr lang="en-US" sz="4000" b="1" dirty="0">
                <a:solidFill>
                  <a:schemeClr val="tx1"/>
                </a:solidFill>
              </a:rPr>
              <a:t>chickens, </a:t>
            </a:r>
            <a:r>
              <a:rPr lang="en-US" sz="4000" b="1" dirty="0" smtClean="0">
                <a:solidFill>
                  <a:schemeClr val="tx1"/>
                </a:solidFill>
              </a:rPr>
              <a:t>6 </a:t>
            </a:r>
            <a:r>
              <a:rPr lang="en-US" sz="4000" b="1" dirty="0">
                <a:solidFill>
                  <a:schemeClr val="tx1"/>
                </a:solidFill>
              </a:rPr>
              <a:t>mice, </a:t>
            </a:r>
            <a:r>
              <a:rPr lang="en-US" sz="4000" b="1" dirty="0" smtClean="0">
                <a:solidFill>
                  <a:schemeClr val="tx1"/>
                </a:solidFill>
              </a:rPr>
              <a:t>21</a:t>
            </a:r>
            <a:r>
              <a:rPr lang="en-US" sz="4000" b="1" dirty="0">
                <a:solidFill>
                  <a:schemeClr val="tx1"/>
                </a:solidFill>
              </a:rPr>
              <a:t> </a:t>
            </a:r>
            <a:r>
              <a:rPr lang="en-US" sz="4000" b="1" dirty="0" smtClean="0">
                <a:solidFill>
                  <a:schemeClr val="tx1"/>
                </a:solidFill>
              </a:rPr>
              <a:t>cows</a:t>
            </a:r>
            <a:r>
              <a:rPr lang="en-US" sz="4000" b="1" dirty="0">
                <a:solidFill>
                  <a:schemeClr val="tx1"/>
                </a:solidFill>
              </a:rPr>
              <a:t>, </a:t>
            </a:r>
            <a:r>
              <a:rPr lang="en-US" sz="4000" b="1" dirty="0" smtClean="0">
                <a:solidFill>
                  <a:schemeClr val="tx1"/>
                </a:solidFill>
              </a:rPr>
              <a:t>7 </a:t>
            </a:r>
            <a:r>
              <a:rPr lang="en-US" sz="4000" b="1" dirty="0">
                <a:solidFill>
                  <a:schemeClr val="tx1"/>
                </a:solidFill>
              </a:rPr>
              <a:t>horses, and </a:t>
            </a:r>
            <a:r>
              <a:rPr lang="en-US" sz="4000" b="1" dirty="0" smtClean="0">
                <a:solidFill>
                  <a:schemeClr val="tx1"/>
                </a:solidFill>
              </a:rPr>
              <a:t>4 </a:t>
            </a:r>
            <a:r>
              <a:rPr lang="en-US" sz="4000" b="1" dirty="0">
                <a:solidFill>
                  <a:schemeClr val="tx1"/>
                </a:solidFill>
              </a:rPr>
              <a:t>dogs. How </a:t>
            </a:r>
            <a:r>
              <a:rPr lang="en-US" sz="4000" b="1" dirty="0" smtClean="0">
                <a:solidFill>
                  <a:schemeClr val="tx1"/>
                </a:solidFill>
              </a:rPr>
              <a:t>many more legs than</a:t>
            </a:r>
            <a:r>
              <a:rPr lang="en-US" sz="4000" b="1" dirty="0">
                <a:solidFill>
                  <a:schemeClr val="tx1"/>
                </a:solidFill>
              </a:rPr>
              <a:t> </a:t>
            </a:r>
            <a:r>
              <a:rPr lang="en-US" sz="4000" b="1" dirty="0" smtClean="0">
                <a:solidFill>
                  <a:schemeClr val="tx1"/>
                </a:solidFill>
              </a:rPr>
              <a:t>wings </a:t>
            </a:r>
            <a:r>
              <a:rPr lang="en-US" sz="4000" b="1" dirty="0">
                <a:solidFill>
                  <a:schemeClr val="tx1"/>
                </a:solidFill>
              </a:rPr>
              <a:t>were on his </a:t>
            </a:r>
            <a:r>
              <a:rPr lang="en-US" sz="4000" b="1" dirty="0" smtClean="0">
                <a:solidFill>
                  <a:schemeClr val="tx1"/>
                </a:solidFill>
              </a:rPr>
              <a:t>54 </a:t>
            </a:r>
            <a:r>
              <a:rPr lang="en-US" sz="4000" b="1" dirty="0">
                <a:solidFill>
                  <a:schemeClr val="tx1"/>
                </a:solidFill>
              </a:rPr>
              <a:t>animals?</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184 – 32 = 152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498751706"/>
              </p:ext>
            </p:extLst>
          </p:nvPr>
        </p:nvGraphicFramePr>
        <p:xfrm>
          <a:off x="3352800" y="3429000"/>
          <a:ext cx="1968499" cy="1524000"/>
        </p:xfrm>
        <a:graphic>
          <a:graphicData uri="http://schemas.openxmlformats.org/drawingml/2006/table">
            <a:tbl>
              <a:tblPr>
                <a:tableStyleId>{5C22544A-7EE6-4342-B048-85BDC9FD1C3A}</a:tableStyleId>
              </a:tblPr>
              <a:tblGrid>
                <a:gridCol w="751263"/>
                <a:gridCol w="608618"/>
                <a:gridCol w="608618"/>
              </a:tblGrid>
              <a:tr h="190500">
                <a:tc>
                  <a:txBody>
                    <a:bodyPr/>
                    <a:lstStyle/>
                    <a:p>
                      <a:pPr algn="l" fontAlgn="b"/>
                      <a:r>
                        <a:rPr lang="en-US" sz="1100" u="none" strike="noStrike">
                          <a:effectLst/>
                        </a:rPr>
                        <a:t>Animals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Legs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Wings</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4 Ducks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8</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8</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 Chickens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24</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24</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6 Mice</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24</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21 Cows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84</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7 Horses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28</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4 Dogs</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16</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Total</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184</a:t>
                      </a:r>
                      <a:endParaRPr lang="en-US" sz="1100" b="1"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32</a:t>
                      </a:r>
                      <a:endParaRPr lang="en-US" sz="11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9659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The school secretary ordered folders </a:t>
            </a:r>
            <a:r>
              <a:rPr lang="en-US" sz="4000" b="1" dirty="0">
                <a:solidFill>
                  <a:schemeClr val="tx1"/>
                </a:solidFill>
              </a:rPr>
              <a:t>for </a:t>
            </a:r>
            <a:r>
              <a:rPr lang="en-US" sz="4000" b="1" dirty="0" smtClean="0">
                <a:solidFill>
                  <a:schemeClr val="tx1"/>
                </a:solidFill>
              </a:rPr>
              <a:t>the supply store </a:t>
            </a:r>
            <a:r>
              <a:rPr lang="en-US" sz="4000" b="1" dirty="0">
                <a:solidFill>
                  <a:schemeClr val="tx1"/>
                </a:solidFill>
              </a:rPr>
              <a:t>by rounding the number of students </a:t>
            </a:r>
            <a:r>
              <a:rPr lang="en-US" sz="4000" b="1" dirty="0" smtClean="0">
                <a:solidFill>
                  <a:schemeClr val="tx1"/>
                </a:solidFill>
              </a:rPr>
              <a:t>in each </a:t>
            </a:r>
            <a:r>
              <a:rPr lang="en-US" sz="4000" b="1" dirty="0">
                <a:solidFill>
                  <a:schemeClr val="tx1"/>
                </a:solidFill>
              </a:rPr>
              <a:t>grade to the nearest 10 and doubling </a:t>
            </a:r>
            <a:r>
              <a:rPr lang="en-US" sz="4000" b="1" dirty="0" smtClean="0">
                <a:solidFill>
                  <a:schemeClr val="tx1"/>
                </a:solidFill>
              </a:rPr>
              <a:t>that number</a:t>
            </a:r>
            <a:r>
              <a:rPr lang="en-US" sz="4000" b="1" dirty="0">
                <a:solidFill>
                  <a:schemeClr val="tx1"/>
                </a:solidFill>
              </a:rPr>
              <a:t>. </a:t>
            </a:r>
            <a:r>
              <a:rPr lang="en-US" sz="4000" b="1" dirty="0" smtClean="0">
                <a:solidFill>
                  <a:schemeClr val="tx1"/>
                </a:solidFill>
              </a:rPr>
              <a:t>How many folders did she order</a:t>
            </a:r>
            <a:r>
              <a:rPr lang="en-US" sz="4000" b="1" dirty="0">
                <a:solidFill>
                  <a:schemeClr val="tx1"/>
                </a:solidFill>
              </a:rPr>
              <a:t>?</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1040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899766268"/>
              </p:ext>
            </p:extLst>
          </p:nvPr>
        </p:nvGraphicFramePr>
        <p:xfrm>
          <a:off x="2514600" y="3657600"/>
          <a:ext cx="4038600" cy="741680"/>
        </p:xfrm>
        <a:graphic>
          <a:graphicData uri="http://schemas.openxmlformats.org/drawingml/2006/table">
            <a:tbl>
              <a:tblPr firstRow="1" bandRow="1">
                <a:tableStyleId>{5C22544A-7EE6-4342-B048-85BDC9FD1C3A}</a:tableStyleId>
              </a:tblPr>
              <a:tblGrid>
                <a:gridCol w="1295400"/>
                <a:gridCol w="446314"/>
                <a:gridCol w="468086"/>
                <a:gridCol w="457200"/>
                <a:gridCol w="457200"/>
                <a:gridCol w="457200"/>
                <a:gridCol w="457200"/>
              </a:tblGrid>
              <a:tr h="370840">
                <a:tc>
                  <a:txBody>
                    <a:bodyPr/>
                    <a:lstStyle/>
                    <a:p>
                      <a:r>
                        <a:rPr lang="en-US" dirty="0" smtClean="0"/>
                        <a:t>Grade</a:t>
                      </a:r>
                      <a:endParaRPr lang="en-US" dirty="0"/>
                    </a:p>
                  </a:txBody>
                  <a:tcPr/>
                </a:tc>
                <a:tc>
                  <a:txBody>
                    <a:bodyPr/>
                    <a:lstStyle/>
                    <a:p>
                      <a:r>
                        <a:rPr lang="en-US" dirty="0" smtClean="0"/>
                        <a:t>K</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r>
              <a:tr h="370840">
                <a:tc>
                  <a:txBody>
                    <a:bodyPr/>
                    <a:lstStyle/>
                    <a:p>
                      <a:r>
                        <a:rPr lang="en-US" dirty="0" smtClean="0"/>
                        <a:t># students</a:t>
                      </a:r>
                      <a:endParaRPr lang="en-US" dirty="0"/>
                    </a:p>
                  </a:txBody>
                  <a:tcPr/>
                </a:tc>
                <a:tc>
                  <a:txBody>
                    <a:bodyPr/>
                    <a:lstStyle/>
                    <a:p>
                      <a:r>
                        <a:rPr lang="en-US" dirty="0" smtClean="0"/>
                        <a:t>77</a:t>
                      </a:r>
                      <a:endParaRPr lang="en-US" dirty="0"/>
                    </a:p>
                  </a:txBody>
                  <a:tcPr/>
                </a:tc>
                <a:tc>
                  <a:txBody>
                    <a:bodyPr/>
                    <a:lstStyle/>
                    <a:p>
                      <a:r>
                        <a:rPr lang="en-US" dirty="0" smtClean="0"/>
                        <a:t>82</a:t>
                      </a:r>
                      <a:endParaRPr lang="en-US" dirty="0"/>
                    </a:p>
                  </a:txBody>
                  <a:tcPr/>
                </a:tc>
                <a:tc>
                  <a:txBody>
                    <a:bodyPr/>
                    <a:lstStyle/>
                    <a:p>
                      <a:r>
                        <a:rPr lang="en-US" dirty="0" smtClean="0"/>
                        <a:t>86</a:t>
                      </a:r>
                      <a:endParaRPr lang="en-US" dirty="0"/>
                    </a:p>
                  </a:txBody>
                  <a:tcPr/>
                </a:tc>
                <a:tc>
                  <a:txBody>
                    <a:bodyPr/>
                    <a:lstStyle/>
                    <a:p>
                      <a:r>
                        <a:rPr lang="en-US" dirty="0" smtClean="0"/>
                        <a:t>84</a:t>
                      </a:r>
                      <a:endParaRPr lang="en-US" dirty="0"/>
                    </a:p>
                  </a:txBody>
                  <a:tcPr/>
                </a:tc>
                <a:tc>
                  <a:txBody>
                    <a:bodyPr/>
                    <a:lstStyle/>
                    <a:p>
                      <a:r>
                        <a:rPr lang="en-US" dirty="0" smtClean="0"/>
                        <a:t>91</a:t>
                      </a:r>
                      <a:endParaRPr lang="en-US" dirty="0"/>
                    </a:p>
                  </a:txBody>
                  <a:tcPr/>
                </a:tc>
                <a:tc>
                  <a:txBody>
                    <a:bodyPr/>
                    <a:lstStyle/>
                    <a:p>
                      <a:r>
                        <a:rPr lang="en-US" dirty="0" smtClean="0"/>
                        <a:t>95</a:t>
                      </a:r>
                      <a:endParaRPr lang="en-US" dirty="0"/>
                    </a:p>
                  </a:txBody>
                  <a:tcPr/>
                </a:tc>
              </a:tr>
            </a:tbl>
          </a:graphicData>
        </a:graphic>
      </p:graphicFrame>
    </p:spTree>
    <p:extLst>
      <p:ext uri="{BB962C8B-B14F-4D97-AF65-F5344CB8AC3E}">
        <p14:creationId xmlns:p14="http://schemas.microsoft.com/office/powerpoint/2010/main" val="332326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The school secretary ordered pencils </a:t>
            </a:r>
            <a:r>
              <a:rPr lang="en-US" sz="4000" b="1" dirty="0">
                <a:solidFill>
                  <a:schemeClr val="tx1"/>
                </a:solidFill>
              </a:rPr>
              <a:t>for </a:t>
            </a:r>
            <a:r>
              <a:rPr lang="en-US" sz="4000" b="1" dirty="0" smtClean="0">
                <a:solidFill>
                  <a:schemeClr val="tx1"/>
                </a:solidFill>
              </a:rPr>
              <a:t>the supply store </a:t>
            </a:r>
            <a:r>
              <a:rPr lang="en-US" sz="4000" b="1" dirty="0">
                <a:solidFill>
                  <a:schemeClr val="tx1"/>
                </a:solidFill>
              </a:rPr>
              <a:t>by rounding the number of students </a:t>
            </a:r>
            <a:r>
              <a:rPr lang="en-US" sz="4000" b="1" dirty="0" smtClean="0">
                <a:solidFill>
                  <a:schemeClr val="tx1"/>
                </a:solidFill>
              </a:rPr>
              <a:t>in each </a:t>
            </a:r>
            <a:r>
              <a:rPr lang="en-US" sz="4000" b="1" dirty="0">
                <a:solidFill>
                  <a:schemeClr val="tx1"/>
                </a:solidFill>
              </a:rPr>
              <a:t>grade to the nearest 10 and doubling </a:t>
            </a:r>
            <a:r>
              <a:rPr lang="en-US" sz="4000" b="1" dirty="0" smtClean="0">
                <a:solidFill>
                  <a:schemeClr val="tx1"/>
                </a:solidFill>
              </a:rPr>
              <a:t>that number</a:t>
            </a:r>
            <a:r>
              <a:rPr lang="en-US" sz="4000" b="1" dirty="0">
                <a:solidFill>
                  <a:schemeClr val="tx1"/>
                </a:solidFill>
              </a:rPr>
              <a:t>. </a:t>
            </a:r>
            <a:r>
              <a:rPr lang="en-US" sz="4000" b="1" dirty="0" smtClean="0">
                <a:solidFill>
                  <a:schemeClr val="tx1"/>
                </a:solidFill>
              </a:rPr>
              <a:t>How many pencils did she order</a:t>
            </a:r>
            <a:r>
              <a:rPr lang="en-US" sz="4000" b="1" dirty="0">
                <a:solidFill>
                  <a:schemeClr val="tx1"/>
                </a:solidFill>
              </a:rPr>
              <a:t>?</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640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20059553"/>
              </p:ext>
            </p:extLst>
          </p:nvPr>
        </p:nvGraphicFramePr>
        <p:xfrm>
          <a:off x="2514600" y="3657600"/>
          <a:ext cx="4038600" cy="741680"/>
        </p:xfrm>
        <a:graphic>
          <a:graphicData uri="http://schemas.openxmlformats.org/drawingml/2006/table">
            <a:tbl>
              <a:tblPr firstRow="1" bandRow="1">
                <a:tableStyleId>{5C22544A-7EE6-4342-B048-85BDC9FD1C3A}</a:tableStyleId>
              </a:tblPr>
              <a:tblGrid>
                <a:gridCol w="1295400"/>
                <a:gridCol w="446314"/>
                <a:gridCol w="468086"/>
                <a:gridCol w="457200"/>
                <a:gridCol w="457200"/>
                <a:gridCol w="457200"/>
                <a:gridCol w="457200"/>
              </a:tblGrid>
              <a:tr h="370840">
                <a:tc>
                  <a:txBody>
                    <a:bodyPr/>
                    <a:lstStyle/>
                    <a:p>
                      <a:r>
                        <a:rPr lang="en-US" dirty="0" smtClean="0"/>
                        <a:t>Grade</a:t>
                      </a:r>
                      <a:endParaRPr lang="en-US" dirty="0"/>
                    </a:p>
                  </a:txBody>
                  <a:tcPr/>
                </a:tc>
                <a:tc>
                  <a:txBody>
                    <a:bodyPr/>
                    <a:lstStyle/>
                    <a:p>
                      <a:r>
                        <a:rPr lang="en-US" dirty="0" smtClean="0"/>
                        <a:t>K</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r>
              <a:tr h="370840">
                <a:tc>
                  <a:txBody>
                    <a:bodyPr/>
                    <a:lstStyle/>
                    <a:p>
                      <a:r>
                        <a:rPr lang="en-US" dirty="0" smtClean="0"/>
                        <a:t># students</a:t>
                      </a:r>
                      <a:endParaRPr lang="en-US" dirty="0"/>
                    </a:p>
                  </a:txBody>
                  <a:tcPr/>
                </a:tc>
                <a:tc>
                  <a:txBody>
                    <a:bodyPr/>
                    <a:lstStyle/>
                    <a:p>
                      <a:r>
                        <a:rPr lang="en-US" dirty="0" smtClean="0"/>
                        <a:t>56</a:t>
                      </a:r>
                      <a:endParaRPr lang="en-US" dirty="0"/>
                    </a:p>
                  </a:txBody>
                  <a:tcPr/>
                </a:tc>
                <a:tc>
                  <a:txBody>
                    <a:bodyPr/>
                    <a:lstStyle/>
                    <a:p>
                      <a:r>
                        <a:rPr lang="en-US" dirty="0" smtClean="0"/>
                        <a:t>52</a:t>
                      </a:r>
                      <a:endParaRPr lang="en-US" dirty="0"/>
                    </a:p>
                  </a:txBody>
                  <a:tcPr/>
                </a:tc>
                <a:tc>
                  <a:txBody>
                    <a:bodyPr/>
                    <a:lstStyle/>
                    <a:p>
                      <a:r>
                        <a:rPr lang="en-US" dirty="0" smtClean="0"/>
                        <a:t>48</a:t>
                      </a:r>
                      <a:endParaRPr lang="en-US" dirty="0"/>
                    </a:p>
                  </a:txBody>
                  <a:tcPr/>
                </a:tc>
                <a:tc>
                  <a:txBody>
                    <a:bodyPr/>
                    <a:lstStyle/>
                    <a:p>
                      <a:r>
                        <a:rPr lang="en-US" dirty="0" smtClean="0"/>
                        <a:t>54</a:t>
                      </a:r>
                      <a:endParaRPr lang="en-US" dirty="0"/>
                    </a:p>
                  </a:txBody>
                  <a:tcPr/>
                </a:tc>
                <a:tc>
                  <a:txBody>
                    <a:bodyPr/>
                    <a:lstStyle/>
                    <a:p>
                      <a:r>
                        <a:rPr lang="en-US" dirty="0" smtClean="0"/>
                        <a:t>51</a:t>
                      </a:r>
                      <a:endParaRPr lang="en-US" dirty="0"/>
                    </a:p>
                  </a:txBody>
                  <a:tcPr/>
                </a:tc>
                <a:tc>
                  <a:txBody>
                    <a:bodyPr/>
                    <a:lstStyle/>
                    <a:p>
                      <a:r>
                        <a:rPr lang="en-US" dirty="0" smtClean="0"/>
                        <a:t>55</a:t>
                      </a:r>
                      <a:endParaRPr lang="en-US" dirty="0"/>
                    </a:p>
                  </a:txBody>
                  <a:tcPr/>
                </a:tc>
              </a:tr>
            </a:tbl>
          </a:graphicData>
        </a:graphic>
      </p:graphicFrame>
    </p:spTree>
    <p:extLst>
      <p:ext uri="{BB962C8B-B14F-4D97-AF65-F5344CB8AC3E}">
        <p14:creationId xmlns:p14="http://schemas.microsoft.com/office/powerpoint/2010/main" val="89468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a:solidFill>
                  <a:schemeClr val="tx1"/>
                </a:solidFill>
              </a:rPr>
              <a:t>Using the digits </a:t>
            </a:r>
            <a:r>
              <a:rPr lang="en-US" sz="4000" b="1" dirty="0" smtClean="0">
                <a:solidFill>
                  <a:schemeClr val="tx1"/>
                </a:solidFill>
              </a:rPr>
              <a:t>1, 5, 3, 4 once </a:t>
            </a:r>
            <a:r>
              <a:rPr lang="en-US" sz="4000" b="1" dirty="0">
                <a:solidFill>
                  <a:schemeClr val="tx1"/>
                </a:solidFill>
              </a:rPr>
              <a:t>and only once,</a:t>
            </a:r>
          </a:p>
          <a:p>
            <a:r>
              <a:rPr lang="en-US" sz="4000" b="1" dirty="0">
                <a:solidFill>
                  <a:schemeClr val="tx1"/>
                </a:solidFill>
              </a:rPr>
              <a:t>what is the largest odd number you can write?</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5431</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71262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a:solidFill>
                  <a:schemeClr val="tx1"/>
                </a:solidFill>
              </a:rPr>
              <a:t>Using the digits </a:t>
            </a:r>
            <a:r>
              <a:rPr lang="en-US" sz="4000" b="1" dirty="0" smtClean="0">
                <a:solidFill>
                  <a:schemeClr val="tx1"/>
                </a:solidFill>
              </a:rPr>
              <a:t>2, 6, 7, 9 once </a:t>
            </a:r>
            <a:r>
              <a:rPr lang="en-US" sz="4000" b="1" dirty="0">
                <a:solidFill>
                  <a:schemeClr val="tx1"/>
                </a:solidFill>
              </a:rPr>
              <a:t>and only once,</a:t>
            </a:r>
          </a:p>
          <a:p>
            <a:r>
              <a:rPr lang="en-US" sz="4000" b="1" dirty="0">
                <a:solidFill>
                  <a:schemeClr val="tx1"/>
                </a:solidFill>
              </a:rPr>
              <a:t>what is the largest </a:t>
            </a:r>
            <a:r>
              <a:rPr lang="en-US" sz="4000" b="1" dirty="0" smtClean="0">
                <a:solidFill>
                  <a:schemeClr val="tx1"/>
                </a:solidFill>
              </a:rPr>
              <a:t>even </a:t>
            </a:r>
            <a:r>
              <a:rPr lang="en-US" sz="4000" b="1" dirty="0">
                <a:solidFill>
                  <a:schemeClr val="tx1"/>
                </a:solidFill>
              </a:rPr>
              <a:t>number you can write?</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9762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56395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r>
              <a:rPr lang="en-US" sz="4000" b="1" dirty="0">
                <a:solidFill>
                  <a:schemeClr val="tx1"/>
                </a:solidFill>
              </a:rPr>
              <a:t>Using the digits </a:t>
            </a:r>
            <a:r>
              <a:rPr lang="en-US" sz="4000" b="1" dirty="0" smtClean="0">
                <a:solidFill>
                  <a:schemeClr val="tx1"/>
                </a:solidFill>
              </a:rPr>
              <a:t>3, 4, 5, 8 once </a:t>
            </a:r>
            <a:r>
              <a:rPr lang="en-US" sz="4000" b="1" dirty="0">
                <a:solidFill>
                  <a:schemeClr val="tx1"/>
                </a:solidFill>
              </a:rPr>
              <a:t>and only once,</a:t>
            </a:r>
          </a:p>
          <a:p>
            <a:r>
              <a:rPr lang="en-US" sz="4000" b="1" dirty="0">
                <a:solidFill>
                  <a:schemeClr val="tx1"/>
                </a:solidFill>
              </a:rPr>
              <a:t>what is the largest </a:t>
            </a:r>
            <a:r>
              <a:rPr lang="en-US" sz="4000" b="1" dirty="0" smtClean="0">
                <a:solidFill>
                  <a:schemeClr val="tx1"/>
                </a:solidFill>
              </a:rPr>
              <a:t>even </a:t>
            </a:r>
            <a:r>
              <a:rPr lang="en-US" sz="4000" b="1" dirty="0">
                <a:solidFill>
                  <a:schemeClr val="tx1"/>
                </a:solidFill>
              </a:rPr>
              <a:t>number you can write?</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8534</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26860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A digital clock shows either three or</a:t>
            </a:r>
          </a:p>
          <a:p>
            <a:pPr algn="l"/>
            <a:r>
              <a:rPr lang="en-US" sz="4000" b="1" dirty="0">
                <a:solidFill>
                  <a:schemeClr val="tx1"/>
                </a:solidFill>
              </a:rPr>
              <a:t>four digits. </a:t>
            </a:r>
            <a:r>
              <a:rPr lang="en-US" sz="4000" b="1" dirty="0" smtClean="0">
                <a:solidFill>
                  <a:schemeClr val="tx1"/>
                </a:solidFill>
              </a:rPr>
              <a:t>What is the greatest sum that can be created from the digits?</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23 ,  9:59</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90605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7428" y="381000"/>
            <a:ext cx="8839200" cy="4572000"/>
          </a:xfrm>
        </p:spPr>
        <p:txBody>
          <a:bodyPr>
            <a:noAutofit/>
          </a:bodyPr>
          <a:lstStyle/>
          <a:p>
            <a:pPr algn="l"/>
            <a:r>
              <a:rPr lang="en-US" sz="4000" b="1" dirty="0" smtClean="0">
                <a:solidFill>
                  <a:schemeClr val="tx1"/>
                </a:solidFill>
              </a:rPr>
              <a:t>Mrs. Wolfe is making cookies </a:t>
            </a:r>
            <a:r>
              <a:rPr lang="en-US" sz="4000" b="1" dirty="0">
                <a:solidFill>
                  <a:schemeClr val="tx1"/>
                </a:solidFill>
              </a:rPr>
              <a:t>for a </a:t>
            </a:r>
            <a:r>
              <a:rPr lang="en-US" sz="4000" b="1" dirty="0" smtClean="0">
                <a:solidFill>
                  <a:schemeClr val="tx1"/>
                </a:solidFill>
              </a:rPr>
              <a:t>class of 40 </a:t>
            </a:r>
            <a:r>
              <a:rPr lang="en-US" sz="4000" b="1" dirty="0">
                <a:solidFill>
                  <a:schemeClr val="tx1"/>
                </a:solidFill>
              </a:rPr>
              <a:t>students. </a:t>
            </a:r>
            <a:r>
              <a:rPr lang="en-US" sz="4000" b="1" dirty="0" smtClean="0">
                <a:solidFill>
                  <a:schemeClr val="tx1"/>
                </a:solidFill>
              </a:rPr>
              <a:t>Her recipe only makes cookies for 5 large cookies, how much sugar will she need to use to make enough for all 40 students?</a:t>
            </a:r>
            <a:endParaRPr lang="en-US" sz="4000" b="1" dirty="0">
              <a:solidFill>
                <a:schemeClr val="tx1"/>
              </a:solidFill>
            </a:endParaRPr>
          </a:p>
          <a:p>
            <a:pPr algn="l"/>
            <a:r>
              <a:rPr lang="en-US" sz="2800" b="1" dirty="0" smtClean="0">
                <a:solidFill>
                  <a:schemeClr val="tx1"/>
                </a:solidFill>
              </a:rPr>
              <a:t>Recipe</a:t>
            </a:r>
          </a:p>
          <a:p>
            <a:pPr algn="l"/>
            <a:r>
              <a:rPr lang="en-US" sz="2800" b="1" dirty="0" smtClean="0">
                <a:solidFill>
                  <a:schemeClr val="tx1"/>
                </a:solidFill>
              </a:rPr>
              <a:t>1/2 </a:t>
            </a:r>
            <a:r>
              <a:rPr lang="en-US" sz="2800" b="1" dirty="0">
                <a:solidFill>
                  <a:schemeClr val="tx1"/>
                </a:solidFill>
              </a:rPr>
              <a:t>cup flour</a:t>
            </a:r>
          </a:p>
          <a:p>
            <a:pPr algn="l"/>
            <a:r>
              <a:rPr lang="en-US" sz="2800" b="1" dirty="0">
                <a:solidFill>
                  <a:schemeClr val="tx1"/>
                </a:solidFill>
              </a:rPr>
              <a:t>1/2 cup sugar</a:t>
            </a:r>
          </a:p>
          <a:p>
            <a:pPr algn="l"/>
            <a:r>
              <a:rPr lang="en-US" sz="2800" b="1" dirty="0">
                <a:solidFill>
                  <a:schemeClr val="tx1"/>
                </a:solidFill>
              </a:rPr>
              <a:t>1/2 cup peanut butter</a:t>
            </a:r>
          </a:p>
        </p:txBody>
      </p:sp>
      <p:sp>
        <p:nvSpPr>
          <p:cNvPr id="8" name="TextBox 7"/>
          <p:cNvSpPr txBox="1">
            <a:spLocks noChangeArrowheads="1"/>
          </p:cNvSpPr>
          <p:nvPr/>
        </p:nvSpPr>
        <p:spPr bwMode="auto">
          <a:xfrm>
            <a:off x="6096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 cups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46358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Demetri drops a ball from the top of a building that is 48 meters tall. It bounces half the height it is dropped on each bounce. How high will the ball bounce after its fourth bounce?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3 meters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652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A virus is spreading throughout the school. Each day twice as many students are absent. On the first day 10 students were absent, how many were absent on the fifth day?</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160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40547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One </a:t>
            </a:r>
            <a:r>
              <a:rPr lang="en-US" sz="4000" b="1" dirty="0" smtClean="0">
                <a:solidFill>
                  <a:schemeClr val="tx1"/>
                </a:solidFill>
              </a:rPr>
              <a:t>chapter </a:t>
            </a:r>
            <a:r>
              <a:rPr lang="en-US" sz="4000" b="1" dirty="0">
                <a:solidFill>
                  <a:schemeClr val="tx1"/>
                </a:solidFill>
              </a:rPr>
              <a:t>of a book contains </a:t>
            </a:r>
            <a:r>
              <a:rPr lang="en-US" sz="4000" b="1" dirty="0" smtClean="0">
                <a:solidFill>
                  <a:schemeClr val="tx1"/>
                </a:solidFill>
              </a:rPr>
              <a:t>five pages</a:t>
            </a:r>
            <a:r>
              <a:rPr lang="en-US" sz="4000" b="1" dirty="0">
                <a:solidFill>
                  <a:schemeClr val="tx1"/>
                </a:solidFill>
              </a:rPr>
              <a:t>. The sum of all the page numbers in </a:t>
            </a:r>
            <a:r>
              <a:rPr lang="en-US" sz="4000" b="1" dirty="0" smtClean="0">
                <a:solidFill>
                  <a:schemeClr val="tx1"/>
                </a:solidFill>
              </a:rPr>
              <a:t>the section </a:t>
            </a:r>
            <a:r>
              <a:rPr lang="en-US" sz="4000" b="1" dirty="0">
                <a:solidFill>
                  <a:schemeClr val="tx1"/>
                </a:solidFill>
              </a:rPr>
              <a:t>is </a:t>
            </a:r>
            <a:r>
              <a:rPr lang="en-US" sz="4000" b="1" dirty="0" smtClean="0">
                <a:solidFill>
                  <a:schemeClr val="tx1"/>
                </a:solidFill>
              </a:rPr>
              <a:t>50. </a:t>
            </a:r>
            <a:r>
              <a:rPr lang="en-US" sz="4000" b="1" dirty="0">
                <a:solidFill>
                  <a:schemeClr val="tx1"/>
                </a:solidFill>
              </a:rPr>
              <a:t>What </a:t>
            </a:r>
            <a:r>
              <a:rPr lang="en-US" sz="4000" b="1" dirty="0" smtClean="0">
                <a:solidFill>
                  <a:schemeClr val="tx1"/>
                </a:solidFill>
              </a:rPr>
              <a:t>is the first page number of this chapter?</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52705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One </a:t>
            </a:r>
            <a:r>
              <a:rPr lang="en-US" sz="4000" b="1" dirty="0" smtClean="0">
                <a:solidFill>
                  <a:schemeClr val="tx1"/>
                </a:solidFill>
              </a:rPr>
              <a:t>chapter </a:t>
            </a:r>
            <a:r>
              <a:rPr lang="en-US" sz="4000" b="1" dirty="0">
                <a:solidFill>
                  <a:schemeClr val="tx1"/>
                </a:solidFill>
              </a:rPr>
              <a:t>of a book contains </a:t>
            </a:r>
            <a:r>
              <a:rPr lang="en-US" sz="4000" b="1" dirty="0" smtClean="0">
                <a:solidFill>
                  <a:schemeClr val="tx1"/>
                </a:solidFill>
              </a:rPr>
              <a:t>seven</a:t>
            </a:r>
            <a:r>
              <a:rPr lang="en-US" sz="4000" b="1" dirty="0">
                <a:solidFill>
                  <a:schemeClr val="tx1"/>
                </a:solidFill>
              </a:rPr>
              <a:t> </a:t>
            </a:r>
            <a:r>
              <a:rPr lang="en-US" sz="4000" b="1" dirty="0" smtClean="0">
                <a:solidFill>
                  <a:schemeClr val="tx1"/>
                </a:solidFill>
              </a:rPr>
              <a:t>pages</a:t>
            </a:r>
            <a:r>
              <a:rPr lang="en-US" sz="4000" b="1" dirty="0">
                <a:solidFill>
                  <a:schemeClr val="tx1"/>
                </a:solidFill>
              </a:rPr>
              <a:t>. The sum of all the page numbers in </a:t>
            </a:r>
            <a:r>
              <a:rPr lang="en-US" sz="4000" b="1" dirty="0" smtClean="0">
                <a:solidFill>
                  <a:schemeClr val="tx1"/>
                </a:solidFill>
              </a:rPr>
              <a:t>the section </a:t>
            </a:r>
            <a:r>
              <a:rPr lang="en-US" sz="4000" b="1" dirty="0">
                <a:solidFill>
                  <a:schemeClr val="tx1"/>
                </a:solidFill>
              </a:rPr>
              <a:t>is </a:t>
            </a:r>
            <a:r>
              <a:rPr lang="en-US" sz="4000" b="1" dirty="0" smtClean="0">
                <a:solidFill>
                  <a:schemeClr val="tx1"/>
                </a:solidFill>
              </a:rPr>
              <a:t>126. </a:t>
            </a:r>
            <a:r>
              <a:rPr lang="en-US" sz="4000" b="1" dirty="0">
                <a:solidFill>
                  <a:schemeClr val="tx1"/>
                </a:solidFill>
              </a:rPr>
              <a:t>What </a:t>
            </a:r>
            <a:r>
              <a:rPr lang="en-US" sz="4000" b="1" dirty="0" smtClean="0">
                <a:solidFill>
                  <a:schemeClr val="tx1"/>
                </a:solidFill>
              </a:rPr>
              <a:t>is the first page number of this chapter?</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15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99314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A customer </a:t>
            </a:r>
            <a:r>
              <a:rPr lang="en-US" sz="4000" b="1" dirty="0">
                <a:solidFill>
                  <a:schemeClr val="tx1"/>
                </a:solidFill>
              </a:rPr>
              <a:t>gets </a:t>
            </a:r>
            <a:r>
              <a:rPr lang="en-US" sz="4000" b="1" dirty="0" smtClean="0">
                <a:solidFill>
                  <a:schemeClr val="tx1"/>
                </a:solidFill>
              </a:rPr>
              <a:t>a free </a:t>
            </a:r>
            <a:r>
              <a:rPr lang="en-US" sz="4000" b="1" dirty="0">
                <a:solidFill>
                  <a:schemeClr val="tx1"/>
                </a:solidFill>
              </a:rPr>
              <a:t>lunch after paying for </a:t>
            </a:r>
            <a:r>
              <a:rPr lang="en-US" sz="4000" b="1" dirty="0" smtClean="0">
                <a:solidFill>
                  <a:schemeClr val="tx1"/>
                </a:solidFill>
              </a:rPr>
              <a:t>six at the Blue Plate Cafe. </a:t>
            </a:r>
            <a:r>
              <a:rPr lang="en-US" sz="4000" b="1" dirty="0">
                <a:solidFill>
                  <a:schemeClr val="tx1"/>
                </a:solidFill>
              </a:rPr>
              <a:t>Caroline ate </a:t>
            </a:r>
            <a:r>
              <a:rPr lang="en-US" sz="4000" b="1" dirty="0" smtClean="0">
                <a:solidFill>
                  <a:schemeClr val="tx1"/>
                </a:solidFill>
              </a:rPr>
              <a:t>lunch there 60 </a:t>
            </a:r>
            <a:r>
              <a:rPr lang="en-US" sz="4000" b="1" dirty="0">
                <a:solidFill>
                  <a:schemeClr val="tx1"/>
                </a:solidFill>
              </a:rPr>
              <a:t>times last year. How many </a:t>
            </a:r>
            <a:r>
              <a:rPr lang="en-US" sz="4000" b="1" dirty="0" smtClean="0">
                <a:solidFill>
                  <a:schemeClr val="tx1"/>
                </a:solidFill>
              </a:rPr>
              <a:t>free lunches did she get?</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2671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A customer </a:t>
            </a:r>
            <a:r>
              <a:rPr lang="en-US" sz="4000" b="1" dirty="0">
                <a:solidFill>
                  <a:schemeClr val="tx1"/>
                </a:solidFill>
              </a:rPr>
              <a:t>gets </a:t>
            </a:r>
            <a:r>
              <a:rPr lang="en-US" sz="4000" b="1" dirty="0" smtClean="0">
                <a:solidFill>
                  <a:schemeClr val="tx1"/>
                </a:solidFill>
              </a:rPr>
              <a:t>a free pizza after </a:t>
            </a:r>
            <a:r>
              <a:rPr lang="en-US" sz="4000" b="1" dirty="0">
                <a:solidFill>
                  <a:schemeClr val="tx1"/>
                </a:solidFill>
              </a:rPr>
              <a:t>paying for </a:t>
            </a:r>
            <a:r>
              <a:rPr lang="en-US" sz="4000" b="1" dirty="0" smtClean="0">
                <a:solidFill>
                  <a:schemeClr val="tx1"/>
                </a:solidFill>
              </a:rPr>
              <a:t>five at Papa Aldo’s Pizza. Tom paid for 37 pizzas last year How pizzas did his family eat last year?</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44</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98001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304800"/>
            <a:ext cx="7924800" cy="5943600"/>
          </a:xfrm>
        </p:spPr>
        <p:txBody>
          <a:bodyPr>
            <a:noAutofit/>
          </a:bodyPr>
          <a:lstStyle/>
          <a:p>
            <a:pPr algn="l"/>
            <a:r>
              <a:rPr lang="en-US" sz="4000" b="1" dirty="0" smtClean="0">
                <a:solidFill>
                  <a:schemeClr val="tx1"/>
                </a:solidFill>
              </a:rPr>
              <a:t>Hans told </a:t>
            </a:r>
            <a:r>
              <a:rPr lang="en-US" sz="4000" b="1" dirty="0">
                <a:solidFill>
                  <a:schemeClr val="tx1"/>
                </a:solidFill>
              </a:rPr>
              <a:t>Dee Dee </a:t>
            </a:r>
            <a:r>
              <a:rPr lang="en-US" sz="4000" b="1" dirty="0" smtClean="0">
                <a:solidFill>
                  <a:schemeClr val="tx1"/>
                </a:solidFill>
              </a:rPr>
              <a:t>to </a:t>
            </a:r>
            <a:r>
              <a:rPr lang="en-US" sz="4000" b="1" dirty="0">
                <a:solidFill>
                  <a:schemeClr val="tx1"/>
                </a:solidFill>
              </a:rPr>
              <a:t>pick a number, add </a:t>
            </a:r>
            <a:r>
              <a:rPr lang="en-US" sz="4000" b="1" dirty="0" smtClean="0">
                <a:solidFill>
                  <a:schemeClr val="tx1"/>
                </a:solidFill>
              </a:rPr>
              <a:t>12 </a:t>
            </a:r>
            <a:r>
              <a:rPr lang="en-US" sz="4000" b="1" dirty="0">
                <a:solidFill>
                  <a:schemeClr val="tx1"/>
                </a:solidFill>
              </a:rPr>
              <a:t>to it, double </a:t>
            </a:r>
            <a:r>
              <a:rPr lang="en-US" sz="4000" b="1" dirty="0" smtClean="0">
                <a:solidFill>
                  <a:schemeClr val="tx1"/>
                </a:solidFill>
              </a:rPr>
              <a:t>that sum</a:t>
            </a:r>
            <a:r>
              <a:rPr lang="en-US" sz="4000" b="1" dirty="0">
                <a:solidFill>
                  <a:schemeClr val="tx1"/>
                </a:solidFill>
              </a:rPr>
              <a:t>, and then subtract </a:t>
            </a:r>
            <a:r>
              <a:rPr lang="en-US" sz="4000" b="1" dirty="0" smtClean="0">
                <a:solidFill>
                  <a:schemeClr val="tx1"/>
                </a:solidFill>
              </a:rPr>
              <a:t>4. Dee Dee's said her answer was 40. </a:t>
            </a:r>
            <a:r>
              <a:rPr lang="en-US" sz="4000" b="1" dirty="0">
                <a:solidFill>
                  <a:schemeClr val="tx1"/>
                </a:solidFill>
              </a:rPr>
              <a:t>What number did she start </a:t>
            </a:r>
            <a:r>
              <a:rPr lang="en-US" sz="4000" b="1" dirty="0" smtClean="0">
                <a:solidFill>
                  <a:schemeClr val="tx1"/>
                </a:solidFill>
              </a:rPr>
              <a:t>with?</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83926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304800"/>
            <a:ext cx="7924800" cy="5943600"/>
          </a:xfrm>
        </p:spPr>
        <p:txBody>
          <a:bodyPr>
            <a:noAutofit/>
          </a:bodyPr>
          <a:lstStyle/>
          <a:p>
            <a:pPr algn="l"/>
            <a:r>
              <a:rPr lang="en-US" sz="4000" b="1" dirty="0" smtClean="0">
                <a:solidFill>
                  <a:schemeClr val="tx1"/>
                </a:solidFill>
              </a:rPr>
              <a:t>George told Mark to </a:t>
            </a:r>
            <a:r>
              <a:rPr lang="en-US" sz="4000" b="1" dirty="0">
                <a:solidFill>
                  <a:schemeClr val="tx1"/>
                </a:solidFill>
              </a:rPr>
              <a:t>pick a number, add </a:t>
            </a:r>
            <a:r>
              <a:rPr lang="en-US" sz="4000" b="1" dirty="0" smtClean="0">
                <a:solidFill>
                  <a:schemeClr val="tx1"/>
                </a:solidFill>
              </a:rPr>
              <a:t>8 </a:t>
            </a:r>
            <a:r>
              <a:rPr lang="en-US" sz="4000" b="1" dirty="0">
                <a:solidFill>
                  <a:schemeClr val="tx1"/>
                </a:solidFill>
              </a:rPr>
              <a:t>to it, double </a:t>
            </a:r>
            <a:r>
              <a:rPr lang="en-US" sz="4000" b="1" dirty="0" smtClean="0">
                <a:solidFill>
                  <a:schemeClr val="tx1"/>
                </a:solidFill>
              </a:rPr>
              <a:t>that sum</a:t>
            </a:r>
            <a:r>
              <a:rPr lang="en-US" sz="4000" b="1" dirty="0">
                <a:solidFill>
                  <a:schemeClr val="tx1"/>
                </a:solidFill>
              </a:rPr>
              <a:t>, and then </a:t>
            </a:r>
            <a:r>
              <a:rPr lang="en-US" sz="4000" b="1" dirty="0" smtClean="0">
                <a:solidFill>
                  <a:schemeClr val="tx1"/>
                </a:solidFill>
              </a:rPr>
              <a:t>divide by 4. Mark said his answer was 10. </a:t>
            </a:r>
            <a:r>
              <a:rPr lang="en-US" sz="4000" b="1" dirty="0">
                <a:solidFill>
                  <a:schemeClr val="tx1"/>
                </a:solidFill>
              </a:rPr>
              <a:t>What number did </a:t>
            </a:r>
            <a:r>
              <a:rPr lang="en-US" sz="4000" b="1" dirty="0" smtClean="0">
                <a:solidFill>
                  <a:schemeClr val="tx1"/>
                </a:solidFill>
              </a:rPr>
              <a:t>he </a:t>
            </a:r>
            <a:r>
              <a:rPr lang="en-US" sz="4000" b="1" dirty="0">
                <a:solidFill>
                  <a:schemeClr val="tx1"/>
                </a:solidFill>
              </a:rPr>
              <a:t>start </a:t>
            </a:r>
            <a:r>
              <a:rPr lang="en-US" sz="4000" b="1" dirty="0" smtClean="0">
                <a:solidFill>
                  <a:schemeClr val="tx1"/>
                </a:solidFill>
              </a:rPr>
              <a:t>with?</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36459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Chris </a:t>
            </a:r>
            <a:r>
              <a:rPr lang="en-US" sz="4000" b="1" dirty="0">
                <a:solidFill>
                  <a:schemeClr val="tx1"/>
                </a:solidFill>
              </a:rPr>
              <a:t>told </a:t>
            </a:r>
            <a:r>
              <a:rPr lang="en-US" sz="4000" b="1" dirty="0" smtClean="0">
                <a:solidFill>
                  <a:schemeClr val="tx1"/>
                </a:solidFill>
              </a:rPr>
              <a:t>Brett </a:t>
            </a:r>
            <a:r>
              <a:rPr lang="en-US" sz="4000" b="1" dirty="0">
                <a:solidFill>
                  <a:schemeClr val="tx1"/>
                </a:solidFill>
              </a:rPr>
              <a:t>to pick a number, double </a:t>
            </a:r>
            <a:r>
              <a:rPr lang="en-US" sz="4000" b="1" dirty="0" smtClean="0">
                <a:solidFill>
                  <a:schemeClr val="tx1"/>
                </a:solidFill>
              </a:rPr>
              <a:t>it, add 12 </a:t>
            </a:r>
            <a:r>
              <a:rPr lang="en-US" sz="4000" b="1" dirty="0">
                <a:solidFill>
                  <a:schemeClr val="tx1"/>
                </a:solidFill>
              </a:rPr>
              <a:t>to it, and then subtract </a:t>
            </a:r>
            <a:r>
              <a:rPr lang="en-US" sz="4000" b="1" dirty="0" smtClean="0">
                <a:solidFill>
                  <a:schemeClr val="tx1"/>
                </a:solidFill>
              </a:rPr>
              <a:t>3. Brett's answer was 41. </a:t>
            </a:r>
            <a:r>
              <a:rPr lang="en-US" sz="4000" b="1" dirty="0">
                <a:solidFill>
                  <a:schemeClr val="tx1"/>
                </a:solidFill>
              </a:rPr>
              <a:t>What number did </a:t>
            </a:r>
            <a:r>
              <a:rPr lang="en-US" sz="4000" b="1" dirty="0" smtClean="0">
                <a:solidFill>
                  <a:schemeClr val="tx1"/>
                </a:solidFill>
              </a:rPr>
              <a:t>Brett </a:t>
            </a:r>
            <a:r>
              <a:rPr lang="en-US" sz="4000" b="1" dirty="0">
                <a:solidFill>
                  <a:schemeClr val="tx1"/>
                </a:solidFill>
              </a:rPr>
              <a:t>pick?</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16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092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How much is this shape worth?</a:t>
            </a:r>
            <a:endParaRPr lang="en-US" sz="4000" b="1" dirty="0">
              <a:solidFill>
                <a:schemeClr val="tx1"/>
              </a:solidFill>
            </a:endParaRPr>
          </a:p>
        </p:txBody>
      </p:sp>
      <p:sp>
        <p:nvSpPr>
          <p:cNvPr id="8" name="TextBox 7"/>
          <p:cNvSpPr txBox="1">
            <a:spLocks noChangeArrowheads="1"/>
          </p:cNvSpPr>
          <p:nvPr/>
        </p:nvSpPr>
        <p:spPr bwMode="auto">
          <a:xfrm>
            <a:off x="457200" y="6433344"/>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 dollars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pic>
        <p:nvPicPr>
          <p:cNvPr id="1026" name="Picture 2"/>
          <p:cNvPicPr>
            <a:picLocks noChangeAspect="1" noChangeArrowheads="1"/>
          </p:cNvPicPr>
          <p:nvPr/>
        </p:nvPicPr>
        <p:blipFill>
          <a:blip r:embed="rId4">
            <a:clrChange>
              <a:clrFrom>
                <a:srgbClr val="FFFFFF"/>
              </a:clrFrom>
              <a:clrTo>
                <a:srgbClr val="FFFFFF">
                  <a:alpha val="0"/>
                </a:srgbClr>
              </a:clrTo>
            </a:clrChange>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2743200" y="1143000"/>
            <a:ext cx="3690938" cy="379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915296" y="2734735"/>
            <a:ext cx="601447" cy="584775"/>
          </a:xfrm>
          <a:prstGeom prst="rect">
            <a:avLst/>
          </a:prstGeom>
          <a:noFill/>
        </p:spPr>
        <p:txBody>
          <a:bodyPr wrap="none" rtlCol="0">
            <a:spAutoFit/>
          </a:bodyPr>
          <a:lstStyle/>
          <a:p>
            <a:r>
              <a:rPr lang="en-US" sz="3200" b="1" dirty="0" smtClean="0"/>
              <a:t>25</a:t>
            </a:r>
            <a:endParaRPr lang="en-US" sz="3200" b="1" dirty="0"/>
          </a:p>
        </p:txBody>
      </p:sp>
      <p:pic>
        <p:nvPicPr>
          <p:cNvPr id="1027"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69445" y="2912661"/>
            <a:ext cx="166610" cy="253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691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List the amount of </a:t>
            </a:r>
            <a:r>
              <a:rPr lang="en-US" sz="4000" b="1" dirty="0" smtClean="0">
                <a:solidFill>
                  <a:schemeClr val="tx1"/>
                </a:solidFill>
              </a:rPr>
              <a:t>water needed if </a:t>
            </a:r>
            <a:r>
              <a:rPr lang="en-US" sz="4000" b="1" dirty="0">
                <a:solidFill>
                  <a:schemeClr val="tx1"/>
                </a:solidFill>
              </a:rPr>
              <a:t>the following recipe is tripled.</a:t>
            </a:r>
          </a:p>
          <a:p>
            <a:pPr algn="l"/>
            <a:r>
              <a:rPr lang="en-US" sz="4000" b="1" dirty="0" smtClean="0">
                <a:solidFill>
                  <a:schemeClr val="tx1"/>
                </a:solidFill>
              </a:rPr>
              <a:t>Mix </a:t>
            </a:r>
            <a:r>
              <a:rPr lang="en-US" sz="4000" b="1" dirty="0">
                <a:solidFill>
                  <a:schemeClr val="tx1"/>
                </a:solidFill>
              </a:rPr>
              <a:t>together:</a:t>
            </a:r>
          </a:p>
          <a:p>
            <a:pPr algn="l"/>
            <a:r>
              <a:rPr lang="en-US" sz="4000" b="1" dirty="0">
                <a:solidFill>
                  <a:schemeClr val="tx1"/>
                </a:solidFill>
              </a:rPr>
              <a:t>1 1/2 cups flour</a:t>
            </a:r>
          </a:p>
          <a:p>
            <a:pPr algn="l"/>
            <a:r>
              <a:rPr lang="en-US" sz="4000" b="1" dirty="0">
                <a:solidFill>
                  <a:schemeClr val="tx1"/>
                </a:solidFill>
              </a:rPr>
              <a:t>1 1/3 cups water</a:t>
            </a:r>
          </a:p>
          <a:p>
            <a:pPr algn="l"/>
            <a:r>
              <a:rPr lang="en-US" sz="4000" b="1" dirty="0">
                <a:solidFill>
                  <a:schemeClr val="tx1"/>
                </a:solidFill>
              </a:rPr>
              <a:t>1 1/4 tsp. cream of tartar</a:t>
            </a:r>
          </a:p>
          <a:p>
            <a:pPr algn="l"/>
            <a:r>
              <a:rPr lang="en-US" sz="4000" b="1" dirty="0">
                <a:solidFill>
                  <a:schemeClr val="tx1"/>
                </a:solidFill>
              </a:rPr>
              <a:t>3/4 Tbsp. </a:t>
            </a:r>
            <a:r>
              <a:rPr lang="en-US" sz="4000" b="1" dirty="0" smtClean="0">
                <a:solidFill>
                  <a:schemeClr val="tx1"/>
                </a:solidFill>
              </a:rPr>
              <a:t>oil</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 cups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74970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How much is this shape worth?</a:t>
            </a:r>
            <a:endParaRPr lang="en-US" sz="4000" b="1" dirty="0">
              <a:solidFill>
                <a:schemeClr val="tx1"/>
              </a:solidFill>
            </a:endParaRPr>
          </a:p>
        </p:txBody>
      </p:sp>
      <p:sp>
        <p:nvSpPr>
          <p:cNvPr id="8" name="TextBox 7"/>
          <p:cNvSpPr txBox="1">
            <a:spLocks noChangeArrowheads="1"/>
          </p:cNvSpPr>
          <p:nvPr/>
        </p:nvSpPr>
        <p:spPr bwMode="auto">
          <a:xfrm>
            <a:off x="457200" y="6433344"/>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 dollar</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pic>
        <p:nvPicPr>
          <p:cNvPr id="1026" name="Picture 2"/>
          <p:cNvPicPr>
            <a:picLocks noChangeAspect="1" noChangeArrowheads="1"/>
          </p:cNvPicPr>
          <p:nvPr/>
        </p:nvPicPr>
        <p:blipFill>
          <a:blip r:embed="rId4">
            <a:clrChange>
              <a:clrFrom>
                <a:srgbClr val="FFFFFF"/>
              </a:clrFrom>
              <a:clrTo>
                <a:srgbClr val="FFFFFF">
                  <a:alpha val="0"/>
                </a:srgbClr>
              </a:clrTo>
            </a:clrChange>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5400000">
            <a:off x="2743200" y="1143000"/>
            <a:ext cx="3690938" cy="379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915296" y="2734735"/>
            <a:ext cx="601447" cy="584775"/>
          </a:xfrm>
          <a:prstGeom prst="rect">
            <a:avLst/>
          </a:prstGeom>
          <a:noFill/>
        </p:spPr>
        <p:txBody>
          <a:bodyPr wrap="none" rtlCol="0">
            <a:spAutoFit/>
          </a:bodyPr>
          <a:lstStyle/>
          <a:p>
            <a:r>
              <a:rPr lang="en-US" sz="3200" b="1" dirty="0" smtClean="0"/>
              <a:t>25</a:t>
            </a:r>
            <a:endParaRPr lang="en-US" sz="3200" b="1" dirty="0"/>
          </a:p>
        </p:txBody>
      </p:sp>
      <p:pic>
        <p:nvPicPr>
          <p:cNvPr id="1027"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69445" y="2912661"/>
            <a:ext cx="166610" cy="253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84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How much is this shape worth?</a:t>
            </a:r>
            <a:endParaRPr lang="en-US" sz="4000" b="1" dirty="0">
              <a:solidFill>
                <a:schemeClr val="tx1"/>
              </a:solidFill>
            </a:endParaRPr>
          </a:p>
        </p:txBody>
      </p:sp>
      <p:sp>
        <p:nvSpPr>
          <p:cNvPr id="8" name="TextBox 7"/>
          <p:cNvSpPr txBox="1">
            <a:spLocks noChangeArrowheads="1"/>
          </p:cNvSpPr>
          <p:nvPr/>
        </p:nvSpPr>
        <p:spPr bwMode="auto">
          <a:xfrm>
            <a:off x="457200" y="6433344"/>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4 dollars</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pic>
        <p:nvPicPr>
          <p:cNvPr id="1026" name="Picture 2"/>
          <p:cNvPicPr>
            <a:picLocks noChangeAspect="1" noChangeArrowheads="1"/>
          </p:cNvPicPr>
          <p:nvPr/>
        </p:nvPicPr>
        <p:blipFill>
          <a:blip r:embed="rId4">
            <a:clrChange>
              <a:clrFrom>
                <a:srgbClr val="FFFFFF"/>
              </a:clrFrom>
              <a:clrTo>
                <a:srgbClr val="FFFFFF">
                  <a:alpha val="0"/>
                </a:srgbClr>
              </a:clrTo>
            </a:clrChange>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10800000">
            <a:off x="2743200" y="1143000"/>
            <a:ext cx="3690938" cy="379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p:nvPr/>
        </p:nvGrpSpPr>
        <p:grpSpPr>
          <a:xfrm>
            <a:off x="4294585" y="2301610"/>
            <a:ext cx="720759" cy="584775"/>
            <a:chOff x="4915296" y="2734735"/>
            <a:chExt cx="720759" cy="584775"/>
          </a:xfrm>
        </p:grpSpPr>
        <p:sp>
          <p:nvSpPr>
            <p:cNvPr id="2" name="TextBox 1"/>
            <p:cNvSpPr txBox="1"/>
            <p:nvPr/>
          </p:nvSpPr>
          <p:spPr>
            <a:xfrm>
              <a:off x="4915296" y="2734735"/>
              <a:ext cx="601447" cy="584775"/>
            </a:xfrm>
            <a:prstGeom prst="rect">
              <a:avLst/>
            </a:prstGeom>
            <a:noFill/>
          </p:spPr>
          <p:txBody>
            <a:bodyPr wrap="none" rtlCol="0">
              <a:spAutoFit/>
            </a:bodyPr>
            <a:lstStyle/>
            <a:p>
              <a:r>
                <a:rPr lang="en-US" sz="3200" b="1" dirty="0" smtClean="0"/>
                <a:t>25</a:t>
              </a:r>
              <a:endParaRPr lang="en-US" sz="3200" b="1" dirty="0"/>
            </a:p>
          </p:txBody>
        </p:sp>
        <p:pic>
          <p:nvPicPr>
            <p:cNvPr id="1027"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69445" y="2912661"/>
              <a:ext cx="166610" cy="253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4419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It takes about three hours and 45</a:t>
            </a:r>
          </a:p>
          <a:p>
            <a:pPr algn="l"/>
            <a:r>
              <a:rPr lang="en-US" sz="4000" b="1" dirty="0">
                <a:solidFill>
                  <a:schemeClr val="tx1"/>
                </a:solidFill>
              </a:rPr>
              <a:t>minutes to drive from </a:t>
            </a:r>
            <a:r>
              <a:rPr lang="en-US" sz="4000" b="1" dirty="0" smtClean="0">
                <a:solidFill>
                  <a:schemeClr val="tx1"/>
                </a:solidFill>
              </a:rPr>
              <a:t>Rachel's </a:t>
            </a:r>
            <a:r>
              <a:rPr lang="en-US" sz="4000" b="1" dirty="0">
                <a:solidFill>
                  <a:schemeClr val="tx1"/>
                </a:solidFill>
              </a:rPr>
              <a:t>house to </a:t>
            </a:r>
            <a:r>
              <a:rPr lang="en-US" sz="4000" b="1" dirty="0" smtClean="0">
                <a:solidFill>
                  <a:schemeClr val="tx1"/>
                </a:solidFill>
              </a:rPr>
              <a:t>the beach. </a:t>
            </a:r>
            <a:r>
              <a:rPr lang="en-US" sz="4000" b="1" dirty="0">
                <a:solidFill>
                  <a:schemeClr val="tx1"/>
                </a:solidFill>
              </a:rPr>
              <a:t>If </a:t>
            </a:r>
            <a:r>
              <a:rPr lang="en-US" sz="4000" b="1" dirty="0" smtClean="0">
                <a:solidFill>
                  <a:schemeClr val="tx1"/>
                </a:solidFill>
              </a:rPr>
              <a:t>her </a:t>
            </a:r>
            <a:r>
              <a:rPr lang="en-US" sz="4000" b="1" dirty="0">
                <a:solidFill>
                  <a:schemeClr val="tx1"/>
                </a:solidFill>
              </a:rPr>
              <a:t>family wants to </a:t>
            </a:r>
            <a:r>
              <a:rPr lang="en-US" sz="4000" b="1" dirty="0" smtClean="0">
                <a:solidFill>
                  <a:schemeClr val="tx1"/>
                </a:solidFill>
              </a:rPr>
              <a:t>arrive at the beach by 4:30 </a:t>
            </a:r>
            <a:r>
              <a:rPr lang="en-US" sz="4000" b="1" dirty="0">
                <a:solidFill>
                  <a:schemeClr val="tx1"/>
                </a:solidFill>
              </a:rPr>
              <a:t>p.m., </a:t>
            </a:r>
            <a:r>
              <a:rPr lang="en-US" sz="4000" b="1" dirty="0" smtClean="0">
                <a:solidFill>
                  <a:schemeClr val="tx1"/>
                </a:solidFill>
              </a:rPr>
              <a:t>when should </a:t>
            </a:r>
            <a:r>
              <a:rPr lang="en-US" sz="4000" b="1" dirty="0">
                <a:solidFill>
                  <a:schemeClr val="tx1"/>
                </a:solidFill>
              </a:rPr>
              <a:t>they </a:t>
            </a:r>
            <a:r>
              <a:rPr lang="en-US" sz="4000" b="1" dirty="0" smtClean="0">
                <a:solidFill>
                  <a:schemeClr val="tx1"/>
                </a:solidFill>
              </a:rPr>
              <a:t>leave their house?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12:45 pm</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406054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It takes </a:t>
            </a:r>
            <a:r>
              <a:rPr lang="en-US" sz="4000" b="1" dirty="0" smtClean="0">
                <a:solidFill>
                  <a:schemeClr val="tx1"/>
                </a:solidFill>
              </a:rPr>
              <a:t>Clyde one and one half hours to get to his job. If he has to begin work by 8:00 a.m. and he want to arrive 20 minutes early, what time will he need to leave his house?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6:10 a.m</a:t>
            </a:r>
            <a:r>
              <a:rPr lang="en-US" b="1" dirty="0"/>
              <a:t>.</a:t>
            </a:r>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80466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a:solidFill>
                  <a:schemeClr val="tx1"/>
                </a:solidFill>
              </a:rPr>
              <a:t>It takes about </a:t>
            </a:r>
            <a:r>
              <a:rPr lang="en-US" sz="4000" b="1" dirty="0" smtClean="0">
                <a:solidFill>
                  <a:schemeClr val="tx1"/>
                </a:solidFill>
              </a:rPr>
              <a:t>2 </a:t>
            </a:r>
            <a:r>
              <a:rPr lang="en-US" sz="4000" b="1" dirty="0">
                <a:solidFill>
                  <a:schemeClr val="tx1"/>
                </a:solidFill>
              </a:rPr>
              <a:t>hours and </a:t>
            </a:r>
            <a:r>
              <a:rPr lang="en-US" sz="4000" b="1" dirty="0" smtClean="0">
                <a:solidFill>
                  <a:schemeClr val="tx1"/>
                </a:solidFill>
              </a:rPr>
              <a:t>25</a:t>
            </a:r>
            <a:endParaRPr lang="en-US" sz="4000" b="1" dirty="0">
              <a:solidFill>
                <a:schemeClr val="tx1"/>
              </a:solidFill>
            </a:endParaRPr>
          </a:p>
          <a:p>
            <a:pPr algn="l"/>
            <a:r>
              <a:rPr lang="en-US" sz="4000" b="1" dirty="0">
                <a:solidFill>
                  <a:schemeClr val="tx1"/>
                </a:solidFill>
              </a:rPr>
              <a:t>minutes to drive from </a:t>
            </a:r>
            <a:r>
              <a:rPr lang="en-US" sz="4000" b="1" dirty="0" smtClean="0">
                <a:solidFill>
                  <a:schemeClr val="tx1"/>
                </a:solidFill>
              </a:rPr>
              <a:t>Tom’s </a:t>
            </a:r>
            <a:r>
              <a:rPr lang="en-US" sz="4000" b="1" dirty="0">
                <a:solidFill>
                  <a:schemeClr val="tx1"/>
                </a:solidFill>
              </a:rPr>
              <a:t>house to </a:t>
            </a:r>
            <a:r>
              <a:rPr lang="en-US" sz="4000" b="1" dirty="0" smtClean="0">
                <a:solidFill>
                  <a:schemeClr val="tx1"/>
                </a:solidFill>
              </a:rPr>
              <a:t>the city. </a:t>
            </a:r>
            <a:r>
              <a:rPr lang="en-US" sz="4000" b="1" dirty="0">
                <a:solidFill>
                  <a:schemeClr val="tx1"/>
                </a:solidFill>
              </a:rPr>
              <a:t>If </a:t>
            </a:r>
            <a:r>
              <a:rPr lang="en-US" sz="4000" b="1" dirty="0" smtClean="0">
                <a:solidFill>
                  <a:schemeClr val="tx1"/>
                </a:solidFill>
              </a:rPr>
              <a:t>Tom wants </a:t>
            </a:r>
            <a:r>
              <a:rPr lang="en-US" sz="4000" b="1" dirty="0">
                <a:solidFill>
                  <a:schemeClr val="tx1"/>
                </a:solidFill>
              </a:rPr>
              <a:t>to </a:t>
            </a:r>
            <a:r>
              <a:rPr lang="en-US" sz="4000" b="1" dirty="0" smtClean="0">
                <a:solidFill>
                  <a:schemeClr val="tx1"/>
                </a:solidFill>
              </a:rPr>
              <a:t>arrive at the city by 1:30 </a:t>
            </a:r>
            <a:r>
              <a:rPr lang="en-US" sz="4000" b="1" dirty="0">
                <a:solidFill>
                  <a:schemeClr val="tx1"/>
                </a:solidFill>
              </a:rPr>
              <a:t>p.m., </a:t>
            </a:r>
            <a:r>
              <a:rPr lang="en-US" sz="4000" b="1" dirty="0" smtClean="0">
                <a:solidFill>
                  <a:schemeClr val="tx1"/>
                </a:solidFill>
              </a:rPr>
              <a:t>when should he leave their house?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11:05 a.m.</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45309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pPr algn="l"/>
            <a:r>
              <a:rPr lang="en-US" sz="4000" b="1" dirty="0" smtClean="0">
                <a:solidFill>
                  <a:schemeClr val="tx1"/>
                </a:solidFill>
              </a:rPr>
              <a:t>Josie is very busy during the summer. She spends two </a:t>
            </a:r>
            <a:r>
              <a:rPr lang="en-US" sz="4000" b="1" dirty="0">
                <a:solidFill>
                  <a:schemeClr val="tx1"/>
                </a:solidFill>
              </a:rPr>
              <a:t>weeks </a:t>
            </a:r>
            <a:r>
              <a:rPr lang="en-US" sz="4000" b="1" dirty="0" smtClean="0">
                <a:solidFill>
                  <a:schemeClr val="tx1"/>
                </a:solidFill>
              </a:rPr>
              <a:t>on a mission trip, </a:t>
            </a:r>
            <a:r>
              <a:rPr lang="en-US" sz="4000" b="1" dirty="0">
                <a:solidFill>
                  <a:schemeClr val="tx1"/>
                </a:solidFill>
              </a:rPr>
              <a:t>one week </a:t>
            </a:r>
            <a:r>
              <a:rPr lang="en-US" sz="4000" b="1" dirty="0" smtClean="0">
                <a:solidFill>
                  <a:schemeClr val="tx1"/>
                </a:solidFill>
              </a:rPr>
              <a:t>at summer camp, </a:t>
            </a:r>
            <a:r>
              <a:rPr lang="en-US" sz="4000" b="1" dirty="0">
                <a:solidFill>
                  <a:schemeClr val="tx1"/>
                </a:solidFill>
              </a:rPr>
              <a:t>one week at </a:t>
            </a:r>
            <a:r>
              <a:rPr lang="en-US" sz="4000" b="1" dirty="0" smtClean="0">
                <a:solidFill>
                  <a:schemeClr val="tx1"/>
                </a:solidFill>
              </a:rPr>
              <a:t>photography class, and three </a:t>
            </a:r>
            <a:r>
              <a:rPr lang="en-US" sz="4000" b="1" dirty="0">
                <a:solidFill>
                  <a:schemeClr val="tx1"/>
                </a:solidFill>
              </a:rPr>
              <a:t>weeks at </a:t>
            </a:r>
            <a:r>
              <a:rPr lang="en-US" sz="4000" b="1" dirty="0" smtClean="0">
                <a:solidFill>
                  <a:schemeClr val="tx1"/>
                </a:solidFill>
              </a:rPr>
              <a:t>the beach.</a:t>
            </a:r>
            <a:r>
              <a:rPr lang="en-US" sz="4000" b="1" dirty="0">
                <a:solidFill>
                  <a:schemeClr val="tx1"/>
                </a:solidFill>
              </a:rPr>
              <a:t> </a:t>
            </a:r>
            <a:r>
              <a:rPr lang="en-US" sz="4000" b="1" dirty="0" smtClean="0">
                <a:solidFill>
                  <a:schemeClr val="tx1"/>
                </a:solidFill>
              </a:rPr>
              <a:t>How </a:t>
            </a:r>
            <a:r>
              <a:rPr lang="en-US" sz="4000" b="1" dirty="0">
                <a:solidFill>
                  <a:schemeClr val="tx1"/>
                </a:solidFill>
              </a:rPr>
              <a:t>many days </a:t>
            </a:r>
            <a:r>
              <a:rPr lang="en-US" sz="4000" b="1" dirty="0" smtClean="0">
                <a:solidFill>
                  <a:schemeClr val="tx1"/>
                </a:solidFill>
              </a:rPr>
              <a:t>does she </a:t>
            </a:r>
            <a:r>
              <a:rPr lang="en-US" sz="4000" b="1" dirty="0">
                <a:solidFill>
                  <a:schemeClr val="tx1"/>
                </a:solidFill>
              </a:rPr>
              <a:t>spends </a:t>
            </a:r>
            <a:r>
              <a:rPr lang="en-US" sz="4000" b="1" dirty="0" smtClean="0">
                <a:solidFill>
                  <a:schemeClr val="tx1"/>
                </a:solidFill>
              </a:rPr>
              <a:t>at home </a:t>
            </a:r>
            <a:r>
              <a:rPr lang="en-US" sz="4000" b="1" dirty="0">
                <a:solidFill>
                  <a:schemeClr val="tx1"/>
                </a:solidFill>
              </a:rPr>
              <a:t>on </a:t>
            </a:r>
            <a:r>
              <a:rPr lang="en-US" sz="4000" b="1" dirty="0" smtClean="0">
                <a:solidFill>
                  <a:schemeClr val="tx1"/>
                </a:solidFill>
              </a:rPr>
              <a:t>her ten week </a:t>
            </a:r>
            <a:r>
              <a:rPr lang="en-US" sz="4000" b="1" dirty="0">
                <a:solidFill>
                  <a:schemeClr val="tx1"/>
                </a:solidFill>
              </a:rPr>
              <a:t>summer </a:t>
            </a:r>
            <a:r>
              <a:rPr lang="en-US" sz="4000" b="1" dirty="0" smtClean="0">
                <a:solidFill>
                  <a:schemeClr val="tx1"/>
                </a:solidFill>
              </a:rPr>
              <a:t>vacation</a:t>
            </a:r>
            <a:r>
              <a:rPr lang="en-US" sz="4000" b="1" dirty="0">
                <a:solidFill>
                  <a:schemeClr val="tx1"/>
                </a:solidFill>
              </a:rPr>
              <a:t>?</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21</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56962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90600" y="381000"/>
            <a:ext cx="7162800" cy="1752600"/>
          </a:xfrm>
        </p:spPr>
        <p:txBody>
          <a:bodyPr>
            <a:noAutofit/>
          </a:bodyPr>
          <a:lstStyle/>
          <a:p>
            <a:pPr>
              <a:buClr>
                <a:schemeClr val="tx1">
                  <a:shade val="95000"/>
                </a:schemeClr>
              </a:buClr>
              <a:defRPr/>
            </a:pPr>
            <a:r>
              <a:rPr lang="en-US" sz="3600" b="1" dirty="0" smtClean="0">
                <a:solidFill>
                  <a:schemeClr val="tx1"/>
                </a:solidFill>
              </a:rPr>
              <a:t>Asafa and Usain were running laps for the school track club. Asafa ran 9 more laps than Usain. </a:t>
            </a:r>
            <a:r>
              <a:rPr lang="en-US" sz="3600" b="1" dirty="0">
                <a:solidFill>
                  <a:schemeClr val="tx1"/>
                </a:solidFill>
              </a:rPr>
              <a:t>By the end of </a:t>
            </a:r>
            <a:r>
              <a:rPr lang="en-US" sz="3600" b="1" dirty="0" smtClean="0">
                <a:solidFill>
                  <a:schemeClr val="tx1"/>
                </a:solidFill>
              </a:rPr>
              <a:t>practice, they had </a:t>
            </a:r>
            <a:r>
              <a:rPr lang="en-US" sz="3600" b="1" dirty="0">
                <a:solidFill>
                  <a:schemeClr val="tx1"/>
                </a:solidFill>
              </a:rPr>
              <a:t>run </a:t>
            </a:r>
            <a:r>
              <a:rPr lang="en-US" sz="3600" b="1" dirty="0" smtClean="0">
                <a:solidFill>
                  <a:schemeClr val="tx1"/>
                </a:solidFill>
              </a:rPr>
              <a:t>37 </a:t>
            </a:r>
            <a:r>
              <a:rPr lang="en-US" sz="3600" b="1" dirty="0">
                <a:solidFill>
                  <a:schemeClr val="tx1"/>
                </a:solidFill>
              </a:rPr>
              <a:t>laps </a:t>
            </a:r>
            <a:r>
              <a:rPr lang="en-US" sz="3600" b="1" dirty="0" smtClean="0">
                <a:solidFill>
                  <a:schemeClr val="tx1"/>
                </a:solidFill>
              </a:rPr>
              <a:t>altogether</a:t>
            </a:r>
            <a:r>
              <a:rPr lang="en-US" sz="3600" b="1" dirty="0">
                <a:solidFill>
                  <a:schemeClr val="tx1"/>
                </a:solidFill>
              </a:rPr>
              <a:t>. How many laps had </a:t>
            </a:r>
            <a:r>
              <a:rPr lang="en-US" sz="3600" b="1" dirty="0" smtClean="0">
                <a:solidFill>
                  <a:schemeClr val="tx1"/>
                </a:solidFill>
              </a:rPr>
              <a:t>Usain run</a:t>
            </a:r>
            <a:r>
              <a:rPr lang="en-US" sz="3600" b="1" dirty="0">
                <a:solidFill>
                  <a:schemeClr val="tx1"/>
                </a:solidFill>
              </a:rPr>
              <a:t>?</a:t>
            </a:r>
            <a:endParaRPr lang="en-US" sz="3600" dirty="0">
              <a:solidFill>
                <a:schemeClr val="tx1"/>
              </a:solidFill>
            </a:endParaRPr>
          </a:p>
        </p:txBody>
      </p:sp>
      <p:sp>
        <p:nvSpPr>
          <p:cNvPr id="8" name="TextBox 7"/>
          <p:cNvSpPr txBox="1">
            <a:spLocks noChangeArrowheads="1"/>
          </p:cNvSpPr>
          <p:nvPr/>
        </p:nvSpPr>
        <p:spPr bwMode="auto">
          <a:xfrm>
            <a:off x="3810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smtClean="0"/>
              <a:t>Answer: 14</a:t>
            </a:r>
            <a:endParaRPr lang="en-US" dirty="0"/>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712459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381000"/>
            <a:ext cx="6400800" cy="1752600"/>
          </a:xfrm>
        </p:spPr>
        <p:txBody>
          <a:bodyPr>
            <a:noAutofit/>
          </a:bodyPr>
          <a:lstStyle/>
          <a:p>
            <a:pPr>
              <a:buClr>
                <a:schemeClr val="tx1">
                  <a:shade val="95000"/>
                </a:schemeClr>
              </a:buClr>
              <a:defRPr/>
            </a:pPr>
            <a:r>
              <a:rPr lang="en-US" sz="3600" b="1" dirty="0">
                <a:solidFill>
                  <a:schemeClr val="tx1"/>
                </a:solidFill>
              </a:rPr>
              <a:t>What 2-digit </a:t>
            </a:r>
            <a:r>
              <a:rPr lang="en-US" sz="3600" b="1" dirty="0" smtClean="0">
                <a:solidFill>
                  <a:schemeClr val="tx1"/>
                </a:solidFill>
              </a:rPr>
              <a:t>numbers are ten times </a:t>
            </a:r>
            <a:r>
              <a:rPr lang="en-US" sz="3600" b="1" dirty="0">
                <a:solidFill>
                  <a:schemeClr val="tx1"/>
                </a:solidFill>
              </a:rPr>
              <a:t>the sum of </a:t>
            </a:r>
            <a:r>
              <a:rPr lang="en-US" sz="3600" b="1" dirty="0" smtClean="0">
                <a:solidFill>
                  <a:schemeClr val="tx1"/>
                </a:solidFill>
              </a:rPr>
              <a:t>their </a:t>
            </a:r>
            <a:r>
              <a:rPr lang="en-US" sz="3600" b="1" dirty="0">
                <a:solidFill>
                  <a:schemeClr val="tx1"/>
                </a:solidFill>
              </a:rPr>
              <a:t>digits?</a:t>
            </a:r>
            <a:endParaRPr lang="en-US" sz="3600" dirty="0">
              <a:solidFill>
                <a:schemeClr val="tx1"/>
              </a:solidFill>
            </a:endParaRPr>
          </a:p>
        </p:txBody>
      </p:sp>
      <p:sp>
        <p:nvSpPr>
          <p:cNvPr id="8" name="TextBox 7"/>
          <p:cNvSpPr txBox="1">
            <a:spLocks noChangeArrowheads="1"/>
          </p:cNvSpPr>
          <p:nvPr/>
        </p:nvSpPr>
        <p:spPr bwMode="auto">
          <a:xfrm>
            <a:off x="457200" y="6248400"/>
            <a:ext cx="3429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10, 20, 30, 40,50,60,70,80,90</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367493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381000"/>
            <a:ext cx="6400800" cy="1752600"/>
          </a:xfrm>
        </p:spPr>
        <p:txBody>
          <a:bodyPr>
            <a:noAutofit/>
          </a:bodyPr>
          <a:lstStyle/>
          <a:p>
            <a:pPr>
              <a:buClr>
                <a:schemeClr val="tx1">
                  <a:shade val="95000"/>
                </a:schemeClr>
              </a:buClr>
              <a:defRPr/>
            </a:pPr>
            <a:r>
              <a:rPr lang="en-US" sz="3600" b="1" dirty="0">
                <a:solidFill>
                  <a:schemeClr val="tx1"/>
                </a:solidFill>
              </a:rPr>
              <a:t>What 2-digit </a:t>
            </a:r>
            <a:r>
              <a:rPr lang="en-US" sz="3600" b="1" dirty="0" smtClean="0">
                <a:solidFill>
                  <a:schemeClr val="tx1"/>
                </a:solidFill>
              </a:rPr>
              <a:t>numbers are four </a:t>
            </a:r>
            <a:r>
              <a:rPr lang="en-US" sz="3600" b="1" dirty="0">
                <a:solidFill>
                  <a:schemeClr val="tx1"/>
                </a:solidFill>
              </a:rPr>
              <a:t>times the sum of </a:t>
            </a:r>
            <a:r>
              <a:rPr lang="en-US" sz="3600" b="1" dirty="0" smtClean="0">
                <a:solidFill>
                  <a:schemeClr val="tx1"/>
                </a:solidFill>
              </a:rPr>
              <a:t>their </a:t>
            </a:r>
            <a:r>
              <a:rPr lang="en-US" sz="3600" b="1" dirty="0">
                <a:solidFill>
                  <a:schemeClr val="tx1"/>
                </a:solidFill>
              </a:rPr>
              <a:t>digits?</a:t>
            </a:r>
            <a:endParaRPr lang="en-US" sz="3600" dirty="0">
              <a:solidFill>
                <a:schemeClr val="tx1"/>
              </a:solidFill>
            </a:endParaRPr>
          </a:p>
        </p:txBody>
      </p:sp>
      <p:sp>
        <p:nvSpPr>
          <p:cNvPr id="8" name="TextBox 7"/>
          <p:cNvSpPr txBox="1">
            <a:spLocks noChangeArrowheads="1"/>
          </p:cNvSpPr>
          <p:nvPr/>
        </p:nvSpPr>
        <p:spPr bwMode="auto">
          <a:xfrm>
            <a:off x="4572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12, 24, 36, 48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355599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381000"/>
            <a:ext cx="6400800" cy="1752600"/>
          </a:xfrm>
        </p:spPr>
        <p:txBody>
          <a:bodyPr>
            <a:noAutofit/>
          </a:bodyPr>
          <a:lstStyle/>
          <a:p>
            <a:pPr>
              <a:buClr>
                <a:schemeClr val="tx1">
                  <a:shade val="95000"/>
                </a:schemeClr>
              </a:buClr>
              <a:defRPr/>
            </a:pPr>
            <a:r>
              <a:rPr lang="en-US" sz="3600" b="1" dirty="0">
                <a:solidFill>
                  <a:schemeClr val="tx1"/>
                </a:solidFill>
              </a:rPr>
              <a:t>What 2-digit </a:t>
            </a:r>
            <a:r>
              <a:rPr lang="en-US" sz="3600" b="1" dirty="0" smtClean="0">
                <a:solidFill>
                  <a:schemeClr val="tx1"/>
                </a:solidFill>
              </a:rPr>
              <a:t>number is two </a:t>
            </a:r>
            <a:r>
              <a:rPr lang="en-US" sz="3600" b="1" dirty="0">
                <a:solidFill>
                  <a:schemeClr val="tx1"/>
                </a:solidFill>
              </a:rPr>
              <a:t>times the sum of </a:t>
            </a:r>
            <a:r>
              <a:rPr lang="en-US" sz="3600" b="1" dirty="0" smtClean="0">
                <a:solidFill>
                  <a:schemeClr val="tx1"/>
                </a:solidFill>
              </a:rPr>
              <a:t>its </a:t>
            </a:r>
            <a:r>
              <a:rPr lang="en-US" sz="3600" b="1" dirty="0">
                <a:solidFill>
                  <a:schemeClr val="tx1"/>
                </a:solidFill>
              </a:rPr>
              <a:t>digits?</a:t>
            </a:r>
            <a:endParaRPr lang="en-US" sz="3600" dirty="0">
              <a:solidFill>
                <a:schemeClr val="tx1"/>
              </a:solidFill>
            </a:endParaRPr>
          </a:p>
        </p:txBody>
      </p:sp>
      <p:sp>
        <p:nvSpPr>
          <p:cNvPr id="8" name="TextBox 7"/>
          <p:cNvSpPr txBox="1">
            <a:spLocks noChangeArrowheads="1"/>
          </p:cNvSpPr>
          <p:nvPr/>
        </p:nvSpPr>
        <p:spPr bwMode="auto">
          <a:xfrm>
            <a:off x="4572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3008469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924800" cy="5943600"/>
          </a:xfrm>
        </p:spPr>
        <p:txBody>
          <a:bodyPr>
            <a:noAutofit/>
          </a:bodyPr>
          <a:lstStyle/>
          <a:p>
            <a:pPr algn="l"/>
            <a:r>
              <a:rPr lang="en-US" sz="4000" b="1" dirty="0" smtClean="0">
                <a:solidFill>
                  <a:schemeClr val="tx1"/>
                </a:solidFill>
              </a:rPr>
              <a:t>If 2 cups of sugar are needed to make 4 quarts of lemonade, how many cups of sugar are needed to make 10 quarts of lemonade?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5</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28980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19889</TotalTime>
  <Words>3267</Words>
  <Application>Microsoft Office PowerPoint</Application>
  <PresentationFormat>On-screen Show (4:3)</PresentationFormat>
  <Paragraphs>454</Paragraphs>
  <Slides>89</Slides>
  <Notes>85</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Problem Solving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it Out</dc:title>
  <dc:creator>Sylvia</dc:creator>
  <cp:lastModifiedBy>Owner</cp:lastModifiedBy>
  <cp:revision>226</cp:revision>
  <cp:lastPrinted>2012-09-16T01:32:21Z</cp:lastPrinted>
  <dcterms:created xsi:type="dcterms:W3CDTF">2011-08-10T03:06:22Z</dcterms:created>
  <dcterms:modified xsi:type="dcterms:W3CDTF">2015-08-30T02:50:50Z</dcterms:modified>
</cp:coreProperties>
</file>